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72" r:id="rId5"/>
    <p:sldId id="274" r:id="rId6"/>
    <p:sldId id="258" r:id="rId7"/>
    <p:sldId id="259" r:id="rId8"/>
    <p:sldId id="275" r:id="rId9"/>
    <p:sldId id="260" r:id="rId10"/>
    <p:sldId id="276" r:id="rId11"/>
    <p:sldId id="261" r:id="rId12"/>
    <p:sldId id="277" r:id="rId13"/>
    <p:sldId id="262" r:id="rId14"/>
    <p:sldId id="278" r:id="rId15"/>
    <p:sldId id="279" r:id="rId16"/>
    <p:sldId id="280" r:id="rId17"/>
    <p:sldId id="263" r:id="rId18"/>
    <p:sldId id="264" r:id="rId19"/>
    <p:sldId id="265" r:id="rId20"/>
    <p:sldId id="266" r:id="rId21"/>
    <p:sldId id="267" r:id="rId22"/>
    <p:sldId id="268" r:id="rId23"/>
    <p:sldId id="269" r:id="rId24"/>
    <p:sldId id="270" r:id="rId25"/>
    <p:sldId id="271" r:id="rId26"/>
  </p:sldIdLst>
  <p:sldSz cx="9144000" cy="5143500" type="screen16x9"/>
  <p:notesSz cx="6858000" cy="9144000"/>
  <p:embeddedFontLst>
    <p:embeddedFont>
      <p:font typeface="Trebuchet MS" panose="020B0603020202020204"/>
      <p:regular r:id="rId30"/>
      <p:bold r:id="rId31"/>
      <p:italic r:id="rId32"/>
      <p:boldItalic r:id="rId33"/>
    </p:embeddedFont>
    <p:embeddedFont>
      <p:font typeface="Fira Sans Condensed Light" panose="020B0503050000020004"/>
      <p:regular r:id="rId34"/>
    </p:embeddedFont>
    <p:embeddedFont>
      <p:font typeface="Merriweather" panose="00000500000000000000" pitchFamily="2" charset="0"/>
      <p:regular r:id="rId35"/>
      <p:bold r:id="rId36"/>
      <p:italic r:id="rId37"/>
      <p:boldItalic r:id="rId38"/>
    </p:embeddedFont>
    <p:embeddedFont>
      <p:font typeface="Baskerville Old Face" panose="02020602080505020303" pitchFamily="18" charset="0"/>
      <p:regular r:id="rId39"/>
    </p:embeddedFont>
    <p:embeddedFont>
      <p:font typeface="Fira Sans Condensed" panose="020B0503050000020004"/>
      <p:regular r:id="rId40"/>
      <p:bold r:id="rId41"/>
      <p:italic r:id="rId42"/>
      <p:boldItalic r:id="rId43"/>
    </p:embeddedFont>
    <p:embeddedFont>
      <p:font typeface="Tw Cen MT" panose="020B0602020104020603" charset="0"/>
      <p:regular r:id="rId44"/>
      <p:bold r:id="rId45"/>
      <p:italic r:id="rId46"/>
      <p:boldItalic r:id="rId47"/>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CF6ECE0-751D-44F8-A30E-DA824D719EF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1" d="100"/>
          <a:sy n="91" d="100"/>
        </p:scale>
        <p:origin x="56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font" Target="fonts/font18.fntdata"/><Relationship Id="rId46" Type="http://schemas.openxmlformats.org/officeDocument/2006/relationships/font" Target="fonts/font17.fntdata"/><Relationship Id="rId45" Type="http://schemas.openxmlformats.org/officeDocument/2006/relationships/font" Target="fonts/font16.fntdata"/><Relationship Id="rId44" Type="http://schemas.openxmlformats.org/officeDocument/2006/relationships/font" Target="fonts/font15.fntdata"/><Relationship Id="rId43" Type="http://schemas.openxmlformats.org/officeDocument/2006/relationships/font" Target="fonts/font14.fntdata"/><Relationship Id="rId42" Type="http://schemas.openxmlformats.org/officeDocument/2006/relationships/font" Target="fonts/font13.fntdata"/><Relationship Id="rId41" Type="http://schemas.openxmlformats.org/officeDocument/2006/relationships/font" Target="fonts/font12.fntdata"/><Relationship Id="rId40" Type="http://schemas.openxmlformats.org/officeDocument/2006/relationships/font" Target="fonts/font11.fntdata"/><Relationship Id="rId4" Type="http://schemas.openxmlformats.org/officeDocument/2006/relationships/notesMaster" Target="notesMasters/notesMaster1.xml"/><Relationship Id="rId39" Type="http://schemas.openxmlformats.org/officeDocument/2006/relationships/font" Target="fonts/font10.fntdata"/><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4"/>
        <p:cNvGrpSpPr/>
        <p:nvPr/>
      </p:nvGrpSpPr>
      <p:grpSpPr>
        <a:xfrm>
          <a:off x="0" y="0"/>
          <a:ext cx="0" cy="0"/>
          <a:chOff x="0" y="0"/>
          <a:chExt cx="0" cy="0"/>
        </a:xfrm>
      </p:grpSpPr>
      <p:sp>
        <p:nvSpPr>
          <p:cNvPr id="95" name="Google Shape;95;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
        <p:cNvGrpSpPr/>
        <p:nvPr/>
      </p:nvGrpSpPr>
      <p:grpSpPr>
        <a:xfrm>
          <a:off x="0" y="0"/>
          <a:ext cx="0" cy="0"/>
          <a:chOff x="0" y="0"/>
          <a:chExt cx="0" cy="0"/>
        </a:xfrm>
      </p:grpSpPr>
      <p:sp>
        <p:nvSpPr>
          <p:cNvPr id="130" name="Google Shape;130;g1106aac32b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06aac32b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6"/>
        <p:cNvGrpSpPr/>
        <p:nvPr/>
      </p:nvGrpSpPr>
      <p:grpSpPr>
        <a:xfrm>
          <a:off x="0" y="0"/>
          <a:ext cx="0" cy="0"/>
          <a:chOff x="0" y="0"/>
          <a:chExt cx="0" cy="0"/>
        </a:xfrm>
      </p:grpSpPr>
      <p:sp>
        <p:nvSpPr>
          <p:cNvPr id="137" name="Google Shape;137;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3"/>
        <p:cNvGrpSpPr/>
        <p:nvPr/>
      </p:nvGrpSpPr>
      <p:grpSpPr>
        <a:xfrm>
          <a:off x="0" y="0"/>
          <a:ext cx="0" cy="0"/>
          <a:chOff x="0" y="0"/>
          <a:chExt cx="0" cy="0"/>
        </a:xfrm>
      </p:grpSpPr>
      <p:sp>
        <p:nvSpPr>
          <p:cNvPr id="144" name="Google Shape;144;g110913c5c23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10913c5c2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1"/>
        <p:cNvGrpSpPr/>
        <p:nvPr/>
      </p:nvGrpSpPr>
      <p:grpSpPr>
        <a:xfrm>
          <a:off x="0" y="0"/>
          <a:ext cx="0" cy="0"/>
          <a:chOff x="0" y="0"/>
          <a:chExt cx="0" cy="0"/>
        </a:xfrm>
      </p:grpSpPr>
      <p:sp>
        <p:nvSpPr>
          <p:cNvPr id="152" name="Google Shape;152;g110aca1a5a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110aca1a5a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8"/>
        <p:cNvGrpSpPr/>
        <p:nvPr/>
      </p:nvGrpSpPr>
      <p:grpSpPr>
        <a:xfrm>
          <a:off x="0" y="0"/>
          <a:ext cx="0" cy="0"/>
          <a:chOff x="0" y="0"/>
          <a:chExt cx="0" cy="0"/>
        </a:xfrm>
      </p:grpSpPr>
      <p:sp>
        <p:nvSpPr>
          <p:cNvPr id="159" name="Google Shape;159;g110a270b736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10a270b736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6"/>
        <p:cNvGrpSpPr/>
        <p:nvPr/>
      </p:nvGrpSpPr>
      <p:grpSpPr>
        <a:xfrm>
          <a:off x="0" y="0"/>
          <a:ext cx="0" cy="0"/>
          <a:chOff x="0" y="0"/>
          <a:chExt cx="0" cy="0"/>
        </a:xfrm>
      </p:grpSpPr>
      <p:sp>
        <p:nvSpPr>
          <p:cNvPr id="167" name="Google Shape;167;g110a270b73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10a270b73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74"/>
        <p:cNvGrpSpPr/>
        <p:nvPr/>
      </p:nvGrpSpPr>
      <p:grpSpPr>
        <a:xfrm>
          <a:off x="0" y="0"/>
          <a:ext cx="0" cy="0"/>
          <a:chOff x="0" y="0"/>
          <a:chExt cx="0" cy="0"/>
        </a:xfrm>
      </p:grpSpPr>
      <p:sp>
        <p:nvSpPr>
          <p:cNvPr id="175" name="Google Shape;175;g110a270b73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10a270b73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g1106aac32b9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106aac32b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2"/>
        <p:cNvGrpSpPr/>
        <p:nvPr/>
      </p:nvGrpSpPr>
      <p:grpSpPr>
        <a:xfrm>
          <a:off x="0" y="0"/>
          <a:ext cx="0" cy="0"/>
          <a:chOff x="0" y="0"/>
          <a:chExt cx="0" cy="0"/>
        </a:xfrm>
      </p:grpSpPr>
      <p:sp>
        <p:nvSpPr>
          <p:cNvPr id="183" name="Google Shape;183;g110a270b73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0a270b73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0"/>
        <p:cNvGrpSpPr/>
        <p:nvPr/>
      </p:nvGrpSpPr>
      <p:grpSpPr>
        <a:xfrm>
          <a:off x="0" y="0"/>
          <a:ext cx="0" cy="0"/>
          <a:chOff x="0" y="0"/>
          <a:chExt cx="0" cy="0"/>
        </a:xfrm>
      </p:grpSpPr>
      <p:sp>
        <p:nvSpPr>
          <p:cNvPr id="191" name="Google Shape;191;g110a270b73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110a270b73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97"/>
        <p:cNvGrpSpPr/>
        <p:nvPr/>
      </p:nvGrpSpPr>
      <p:grpSpPr>
        <a:xfrm>
          <a:off x="0" y="0"/>
          <a:ext cx="0" cy="0"/>
          <a:chOff x="0" y="0"/>
          <a:chExt cx="0" cy="0"/>
        </a:xfrm>
      </p:grpSpPr>
      <p:sp>
        <p:nvSpPr>
          <p:cNvPr id="198" name="Google Shape;198;g110913c5c23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10913c5c2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04"/>
        <p:cNvGrpSpPr/>
        <p:nvPr/>
      </p:nvGrpSpPr>
      <p:grpSpPr>
        <a:xfrm>
          <a:off x="0" y="0"/>
          <a:ext cx="0" cy="0"/>
          <a:chOff x="0" y="0"/>
          <a:chExt cx="0" cy="0"/>
        </a:xfrm>
      </p:grpSpPr>
      <p:sp>
        <p:nvSpPr>
          <p:cNvPr id="205" name="Google Shape;20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g1106aac32b9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106aac32b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g1106aac32b9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1106aac32b9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5"/>
        <p:cNvGrpSpPr/>
        <p:nvPr/>
      </p:nvGrpSpPr>
      <p:grpSpPr>
        <a:xfrm>
          <a:off x="0" y="0"/>
          <a:ext cx="0" cy="0"/>
          <a:chOff x="0" y="0"/>
          <a:chExt cx="0" cy="0"/>
        </a:xfrm>
      </p:grpSpPr>
      <p:sp>
        <p:nvSpPr>
          <p:cNvPr id="116" name="Google Shape;116;g1106aac32b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106aac32b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5"/>
        <p:cNvGrpSpPr/>
        <p:nvPr/>
      </p:nvGrpSpPr>
      <p:grpSpPr>
        <a:xfrm>
          <a:off x="0" y="0"/>
          <a:ext cx="0" cy="0"/>
          <a:chOff x="0" y="0"/>
          <a:chExt cx="0" cy="0"/>
        </a:xfrm>
      </p:grpSpPr>
      <p:sp>
        <p:nvSpPr>
          <p:cNvPr id="116" name="Google Shape;116;g1106aac32b9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106aac32b9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2"/>
        <p:cNvGrpSpPr/>
        <p:nvPr/>
      </p:nvGrpSpPr>
      <p:grpSpPr>
        <a:xfrm>
          <a:off x="0" y="0"/>
          <a:ext cx="0" cy="0"/>
          <a:chOff x="0" y="0"/>
          <a:chExt cx="0" cy="0"/>
        </a:xfrm>
      </p:grpSpPr>
      <p:sp>
        <p:nvSpPr>
          <p:cNvPr id="123" name="Google Shape;123;g1106aac32b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106aac32b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2"/>
        <p:cNvGrpSpPr/>
        <p:nvPr/>
      </p:nvGrpSpPr>
      <p:grpSpPr>
        <a:xfrm>
          <a:off x="0" y="0"/>
          <a:ext cx="0" cy="0"/>
          <a:chOff x="0" y="0"/>
          <a:chExt cx="0" cy="0"/>
        </a:xfrm>
      </p:grpSpPr>
      <p:sp>
        <p:nvSpPr>
          <p:cNvPr id="123" name="Google Shape;123;g1106aac32b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106aac32b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
        <p:cNvGrpSpPr/>
        <p:nvPr/>
      </p:nvGrpSpPr>
      <p:grpSpPr>
        <a:xfrm>
          <a:off x="0" y="0"/>
          <a:ext cx="0" cy="0"/>
          <a:chOff x="0" y="0"/>
          <a:chExt cx="0" cy="0"/>
        </a:xfrm>
      </p:grpSpPr>
      <p:sp>
        <p:nvSpPr>
          <p:cNvPr id="130" name="Google Shape;130;g1106aac32b9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06aac32b9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p:spPr>
      </p:pic>
      <p:grpSp>
        <p:nvGrpSpPr>
          <p:cNvPr id="11" name="Group 10"/>
          <p:cNvGrpSpPr/>
          <p:nvPr/>
        </p:nvGrpSpPr>
        <p:grpSpPr>
          <a:xfrm>
            <a:off x="1" y="0"/>
            <a:ext cx="1728788" cy="51435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5" name="Rectangle 8"/>
            <p:cNvSpPr>
              <a:spLocks noChangeArrowheads="1"/>
            </p:cNvSpPr>
            <p:nvPr/>
          </p:nvSpPr>
          <p:spPr bwMode="auto">
            <a:xfrm>
              <a:off x="414338" y="9525"/>
              <a:ext cx="28575" cy="4481513"/>
            </a:xfrm>
            <a:prstGeom prst="rect">
              <a:avLst/>
            </a:prstGeom>
            <a:grpFill/>
            <a:ln>
              <a:noFill/>
            </a:ln>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0" name="Rectangle 33"/>
            <p:cNvSpPr>
              <a:spLocks noChangeArrowheads="1"/>
            </p:cNvSpPr>
            <p:nvPr/>
          </p:nvSpPr>
          <p:spPr bwMode="auto">
            <a:xfrm>
              <a:off x="642938" y="6610350"/>
              <a:ext cx="23813" cy="242888"/>
            </a:xfrm>
            <a:prstGeom prst="rect">
              <a:avLst/>
            </a:prstGeom>
            <a:grpFill/>
            <a:ln>
              <a:noFill/>
            </a:ln>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p:spPr>
        </p:sp>
        <p:sp>
          <p:nvSpPr>
            <p:cNvPr id="52" name="Rectangle 45"/>
            <p:cNvSpPr>
              <a:spLocks noChangeArrowheads="1"/>
            </p:cNvSpPr>
            <p:nvPr/>
          </p:nvSpPr>
          <p:spPr bwMode="auto">
            <a:xfrm>
              <a:off x="1228725" y="4662488"/>
              <a:ext cx="23813" cy="2181225"/>
            </a:xfrm>
            <a:prstGeom prst="rect">
              <a:avLst/>
            </a:prstGeom>
            <a:grpFill/>
            <a:ln>
              <a:noFill/>
            </a:ln>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p:spPr>
        </p:sp>
      </p:grpSp>
      <p:sp>
        <p:nvSpPr>
          <p:cNvPr id="2" name="Title 1"/>
          <p:cNvSpPr>
            <a:spLocks noGrp="1"/>
          </p:cNvSpPr>
          <p:nvPr>
            <p:ph type="ctrTitle"/>
          </p:nvPr>
        </p:nvSpPr>
        <p:spPr>
          <a:xfrm>
            <a:off x="1407319" y="841772"/>
            <a:ext cx="6593681" cy="1790700"/>
          </a:xfrm>
        </p:spPr>
        <p:txBody>
          <a:bodyPr anchor="b">
            <a:normAutofit/>
          </a:bodyPr>
          <a:lstStyle>
            <a:lvl1pPr algn="l">
              <a:defRPr sz="3600"/>
            </a:lvl1pPr>
          </a:lstStyle>
          <a:p>
            <a:r>
              <a:rPr lang="en-US"/>
              <a:t>Click to edit Master title style</a:t>
            </a:r>
            <a:endParaRPr lang="en-US" dirty="0"/>
          </a:p>
        </p:txBody>
      </p:sp>
      <p:sp>
        <p:nvSpPr>
          <p:cNvPr id="3" name="Subtitle 2"/>
          <p:cNvSpPr>
            <a:spLocks noGrp="1"/>
          </p:cNvSpPr>
          <p:nvPr>
            <p:ph type="subTitle" idx="1"/>
          </p:nvPr>
        </p:nvSpPr>
        <p:spPr>
          <a:xfrm>
            <a:off x="1407319" y="2701528"/>
            <a:ext cx="6593681" cy="1241822"/>
          </a:xfrm>
        </p:spPr>
        <p:txBody>
          <a:bodyPr>
            <a:normAutofit/>
          </a:bodyPr>
          <a:lstStyle>
            <a:lvl1pPr marL="0" indent="0" algn="l">
              <a:buNone/>
              <a:defRPr sz="1500" cap="all"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5308133" y="4057651"/>
            <a:ext cx="2057400" cy="273844"/>
          </a:xfrm>
        </p:spPr>
        <p:txBody>
          <a:bodyPr/>
          <a:lstStyle/>
          <a:p>
            <a:fld id="{4AAD347D-5ACD-4C99-B74B-A9C85AD731AF}" type="datetimeFigureOut">
              <a:rPr lang="en-US" smtClean="0"/>
            </a:fld>
            <a:endParaRPr lang="en-US" dirty="0"/>
          </a:p>
        </p:txBody>
      </p:sp>
      <p:sp>
        <p:nvSpPr>
          <p:cNvPr id="5" name="Footer Placeholder 4"/>
          <p:cNvSpPr>
            <a:spLocks noGrp="1"/>
          </p:cNvSpPr>
          <p:nvPr>
            <p:ph type="ftr" sz="quarter" idx="11"/>
          </p:nvPr>
        </p:nvSpPr>
        <p:spPr>
          <a:xfrm>
            <a:off x="1407318" y="4057651"/>
            <a:ext cx="3843665" cy="273844"/>
          </a:xfrm>
        </p:spPr>
        <p:txBody>
          <a:bodyPr/>
          <a:lstStyle/>
          <a:p>
            <a:endParaRPr lang="en-US" dirty="0"/>
          </a:p>
        </p:txBody>
      </p:sp>
      <p:sp>
        <p:nvSpPr>
          <p:cNvPr id="6" name="Slide Number Placeholder 5"/>
          <p:cNvSpPr>
            <a:spLocks noGrp="1"/>
          </p:cNvSpPr>
          <p:nvPr>
            <p:ph type="sldNum" sz="quarter" idx="12"/>
          </p:nvPr>
        </p:nvSpPr>
        <p:spPr>
          <a:xfrm>
            <a:off x="7422684" y="4057650"/>
            <a:ext cx="578317" cy="273844"/>
          </a:xfrm>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8" y="3228499"/>
            <a:ext cx="7434266" cy="614516"/>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56058" y="454819"/>
            <a:ext cx="7434266" cy="2474834"/>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4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856024" y="3843015"/>
            <a:ext cx="7433144" cy="511854"/>
          </a:xfrm>
        </p:spPr>
        <p:txBody>
          <a:bodyPr>
            <a:normAutofit/>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AAD347D-5ACD-4C99-B74B-A9C85AD731AF}"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93" y="457200"/>
            <a:ext cx="7429466" cy="2571750"/>
          </a:xfrm>
        </p:spPr>
        <p:txBody>
          <a:bodyPr anchor="ctr">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58" y="3314700"/>
            <a:ext cx="7428344" cy="1028699"/>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AAD347D-5ACD-4C99-B74B-A9C85AD731AF}"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061322"/>
          </a:xfrm>
        </p:spPr>
        <p:txBody>
          <a:bodyPr anchor="ctr">
            <a:normAutofit/>
          </a:bodyPr>
          <a:lstStyle>
            <a:lvl1pPr>
              <a:defRPr sz="27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524168"/>
            <a:ext cx="6564224" cy="411726"/>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4" name="Text Placeholder 3"/>
          <p:cNvSpPr>
            <a:spLocks noGrp="1"/>
          </p:cNvSpPr>
          <p:nvPr>
            <p:ph type="body" sz="half" idx="2"/>
          </p:nvPr>
        </p:nvSpPr>
        <p:spPr>
          <a:xfrm>
            <a:off x="856058" y="3232439"/>
            <a:ext cx="7429502" cy="1117122"/>
          </a:xfrm>
        </p:spPr>
        <p:txBody>
          <a:bodyPr anchor="ctr">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AAD347D-5ACD-4C99-B74B-A9C85AD731AF}"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
        <p:nvSpPr>
          <p:cNvPr id="60" name="TextBox 59"/>
          <p:cNvSpPr txBox="1"/>
          <p:nvPr/>
        </p:nvSpPr>
        <p:spPr>
          <a:xfrm>
            <a:off x="677634" y="54929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endParaRPr lang="en-US" sz="6000" dirty="0">
              <a:solidFill>
                <a:schemeClr val="tx1"/>
              </a:solidFill>
              <a:effectLst/>
            </a:endParaRPr>
          </a:p>
        </p:txBody>
      </p:sp>
      <p:sp>
        <p:nvSpPr>
          <p:cNvPr id="61" name="TextBox 60"/>
          <p:cNvSpPr txBox="1"/>
          <p:nvPr/>
        </p:nvSpPr>
        <p:spPr>
          <a:xfrm>
            <a:off x="7903028" y="2073729"/>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panose="020B0603020202020204"/>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endParaRPr lang="en-US" sz="6000" dirty="0">
              <a:solidFill>
                <a:schemeClr val="tx1"/>
              </a:solidFill>
              <a:effectLst/>
            </a:endParaRPr>
          </a:p>
        </p:txBody>
      </p:sp>
    </p:spTree>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8" y="1600531"/>
            <a:ext cx="7429501" cy="1883876"/>
          </a:xfrm>
        </p:spPr>
        <p:txBody>
          <a:bodyPr anchor="b">
            <a:normAutofit/>
          </a:bodyPr>
          <a:lstStyle>
            <a:lvl1pPr>
              <a:defRPr sz="2700"/>
            </a:lvl1pPr>
          </a:lstStyle>
          <a:p>
            <a:r>
              <a:rPr lang="en-US"/>
              <a:t>Click to edit Master title style</a:t>
            </a:r>
            <a:endParaRPr lang="en-US" dirty="0"/>
          </a:p>
        </p:txBody>
      </p:sp>
      <p:sp>
        <p:nvSpPr>
          <p:cNvPr id="4" name="Text Placeholder 3"/>
          <p:cNvSpPr>
            <a:spLocks noGrp="1"/>
          </p:cNvSpPr>
          <p:nvPr>
            <p:ph type="body" sz="half" idx="2"/>
          </p:nvPr>
        </p:nvSpPr>
        <p:spPr>
          <a:xfrm>
            <a:off x="856023" y="3493241"/>
            <a:ext cx="7428379" cy="855483"/>
          </a:xfrm>
        </p:spPr>
        <p:txBody>
          <a:bodyPr anchor="t">
            <a:normAutofit/>
          </a:bodyPr>
          <a:lstStyle>
            <a:lvl1pPr marL="0" indent="0">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AAD347D-5ACD-4C99-B74B-A9C85AD731AF}"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56060" y="457200"/>
            <a:ext cx="7429499" cy="14287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856058" y="2005847"/>
            <a:ext cx="2397674"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8" name="Text Placeholder 3"/>
          <p:cNvSpPr>
            <a:spLocks noGrp="1"/>
          </p:cNvSpPr>
          <p:nvPr>
            <p:ph type="body" sz="half" idx="15"/>
          </p:nvPr>
        </p:nvSpPr>
        <p:spPr>
          <a:xfrm>
            <a:off x="845939" y="2520197"/>
            <a:ext cx="2406551"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9" name="Text Placeholder 4"/>
          <p:cNvSpPr>
            <a:spLocks noGrp="1"/>
          </p:cNvSpPr>
          <p:nvPr>
            <p:ph type="body" sz="quarter" idx="3"/>
          </p:nvPr>
        </p:nvSpPr>
        <p:spPr>
          <a:xfrm>
            <a:off x="3386075" y="2008226"/>
            <a:ext cx="2388289"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10" name="Text Placeholder 3"/>
          <p:cNvSpPr>
            <a:spLocks noGrp="1"/>
          </p:cNvSpPr>
          <p:nvPr>
            <p:ph type="body" sz="half" idx="16"/>
          </p:nvPr>
        </p:nvSpPr>
        <p:spPr>
          <a:xfrm>
            <a:off x="3378160" y="2522576"/>
            <a:ext cx="2396873"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11" name="Text Placeholder 4"/>
          <p:cNvSpPr>
            <a:spLocks noGrp="1"/>
          </p:cNvSpPr>
          <p:nvPr>
            <p:ph type="body" sz="quarter" idx="13"/>
          </p:nvPr>
        </p:nvSpPr>
        <p:spPr>
          <a:xfrm>
            <a:off x="5889332" y="2005847"/>
            <a:ext cx="2396226" cy="514350"/>
          </a:xfrm>
        </p:spPr>
        <p:txBody>
          <a:bodyPr anchor="b">
            <a:noAutofit/>
          </a:bodyPr>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12" name="Text Placeholder 3"/>
          <p:cNvSpPr>
            <a:spLocks noGrp="1"/>
          </p:cNvSpPr>
          <p:nvPr>
            <p:ph type="body" sz="half" idx="17"/>
          </p:nvPr>
        </p:nvSpPr>
        <p:spPr>
          <a:xfrm>
            <a:off x="5889332" y="2520197"/>
            <a:ext cx="2396226" cy="182320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4AAD347D-5ACD-4C99-B74B-A9C85AD731AF}"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56059" y="457200"/>
            <a:ext cx="7429499" cy="14287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856060" y="3303447"/>
            <a:ext cx="239643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20" name="Picture Placeholder 2"/>
          <p:cNvSpPr>
            <a:spLocks noGrp="1" noChangeAspect="1"/>
          </p:cNvSpPr>
          <p:nvPr>
            <p:ph type="pic" idx="15"/>
          </p:nvPr>
        </p:nvSpPr>
        <p:spPr>
          <a:xfrm>
            <a:off x="856060" y="2000249"/>
            <a:ext cx="2396430"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856060" y="3735644"/>
            <a:ext cx="2396430" cy="61338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22" name="Text Placeholder 4"/>
          <p:cNvSpPr>
            <a:spLocks noGrp="1"/>
          </p:cNvSpPr>
          <p:nvPr>
            <p:ph type="body" sz="quarter" idx="3"/>
          </p:nvPr>
        </p:nvSpPr>
        <p:spPr>
          <a:xfrm>
            <a:off x="3366790" y="3303447"/>
            <a:ext cx="2400300"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23" name="Picture Placeholder 2"/>
          <p:cNvSpPr>
            <a:spLocks noGrp="1" noChangeAspect="1"/>
          </p:cNvSpPr>
          <p:nvPr>
            <p:ph type="pic" idx="21"/>
          </p:nvPr>
        </p:nvSpPr>
        <p:spPr>
          <a:xfrm>
            <a:off x="3366790" y="2000249"/>
            <a:ext cx="2399205"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3365695" y="3735643"/>
            <a:ext cx="2400300" cy="607757"/>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25" name="Text Placeholder 4"/>
          <p:cNvSpPr>
            <a:spLocks noGrp="1"/>
          </p:cNvSpPr>
          <p:nvPr>
            <p:ph type="body" sz="quarter" idx="13"/>
          </p:nvPr>
        </p:nvSpPr>
        <p:spPr>
          <a:xfrm>
            <a:off x="5889426" y="3303446"/>
            <a:ext cx="2393056" cy="432197"/>
          </a:xfrm>
        </p:spPr>
        <p:txBody>
          <a:bodyPr anchor="b">
            <a:noAutofit/>
          </a:bodyPr>
          <a:lstStyle>
            <a:lvl1pPr marL="0" indent="0">
              <a:lnSpc>
                <a:spcPct val="90000"/>
              </a:lnSpc>
              <a:buNone/>
              <a:defRPr sz="15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26" name="Picture Placeholder 2"/>
          <p:cNvSpPr>
            <a:spLocks noGrp="1" noChangeAspect="1"/>
          </p:cNvSpPr>
          <p:nvPr>
            <p:ph type="pic" idx="22"/>
          </p:nvPr>
        </p:nvSpPr>
        <p:spPr>
          <a:xfrm>
            <a:off x="5889332" y="2000249"/>
            <a:ext cx="2396227" cy="1143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15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5889332" y="3735641"/>
            <a:ext cx="2396226" cy="607759"/>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endParaRPr lang="en-US"/>
          </a:p>
        </p:txBody>
      </p:sp>
      <p:sp>
        <p:nvSpPr>
          <p:cNvPr id="3" name="Date Placeholder 2"/>
          <p:cNvSpPr>
            <a:spLocks noGrp="1"/>
          </p:cNvSpPr>
          <p:nvPr>
            <p:ph type="dt" sz="half" idx="10"/>
          </p:nvPr>
        </p:nvSpPr>
        <p:spPr/>
        <p:txBody>
          <a:bodyPr/>
          <a:lstStyle/>
          <a:p>
            <a:fld id="{4AAD347D-5ACD-4C99-B74B-A9C85AD731AF}"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81801" y="457200"/>
            <a:ext cx="1503758" cy="38862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56057" y="457200"/>
            <a:ext cx="5811443" cy="3886201"/>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bg>
      <p:bgPr>
        <a:blipFill>
          <a:blip r:embed="rId2"/>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Main point">
  <p:cSld name="Main point">
    <p:bg>
      <p:bgPr>
        <a:blipFill>
          <a:blip r:embed="rId2"/>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6058" y="1064420"/>
            <a:ext cx="7429500" cy="2139553"/>
          </a:xfrm>
        </p:spPr>
        <p:txBody>
          <a:bodyPr anchor="b">
            <a:normAutofit/>
          </a:bodyPr>
          <a:lstStyle>
            <a:lvl1pPr>
              <a:defRPr sz="2700"/>
            </a:lvl1pPr>
          </a:lstStyle>
          <a:p>
            <a:r>
              <a:rPr lang="en-US"/>
              <a:t>Click to edit Master title style</a:t>
            </a:r>
            <a:endParaRPr lang="en-US" dirty="0"/>
          </a:p>
        </p:txBody>
      </p:sp>
      <p:sp>
        <p:nvSpPr>
          <p:cNvPr id="3" name="Text Placeholder 2"/>
          <p:cNvSpPr>
            <a:spLocks noGrp="1"/>
          </p:cNvSpPr>
          <p:nvPr>
            <p:ph type="body" idx="1"/>
          </p:nvPr>
        </p:nvSpPr>
        <p:spPr>
          <a:xfrm>
            <a:off x="856058" y="3318272"/>
            <a:ext cx="7429500" cy="1031082"/>
          </a:xfrm>
        </p:spPr>
        <p:txBody>
          <a:bodyPr>
            <a:normAutofit/>
          </a:bodyPr>
          <a:lstStyle>
            <a:lvl1pPr marL="0" indent="0">
              <a:buNone/>
              <a:defRPr sz="1350" cap="all" baseline="0">
                <a:solidFill>
                  <a:schemeClr val="tx1">
                    <a:tint val="75000"/>
                  </a:schemeClr>
                </a:solidFill>
              </a:defRPr>
            </a:lvl1pPr>
            <a:lvl2pPr marL="342900" indent="0">
              <a:buNone/>
              <a:defRPr sz="135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9796027F-7875-4030-9381-8BD8C4F21935}" type="datetimeFigureOut">
              <a:rPr lang="en-US" smtClean="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56058" y="1687114"/>
            <a:ext cx="3658792" cy="265628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4629151" y="1687114"/>
            <a:ext cx="3656408" cy="2656286"/>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6058" y="464345"/>
            <a:ext cx="7429500" cy="110847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27515" y="1687115"/>
            <a:ext cx="3487337"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856058" y="2305048"/>
            <a:ext cx="3658793" cy="203835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4800606" y="1687114"/>
            <a:ext cx="3484952" cy="617934"/>
          </a:xfrm>
        </p:spPr>
        <p:txBody>
          <a:bodyPr anchor="b"/>
          <a:lstStyle>
            <a:lvl1pPr marL="0" indent="0">
              <a:lnSpc>
                <a:spcPct val="90000"/>
              </a:lnSpc>
              <a:buNone/>
              <a:defRPr sz="1800" b="0" cap="all" baseline="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4629150" y="2305048"/>
            <a:ext cx="3656408" cy="2038351"/>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029" y="457201"/>
            <a:ext cx="2892028" cy="1229913"/>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67150" y="444499"/>
            <a:ext cx="4418407" cy="3898901"/>
          </a:xfrm>
        </p:spPr>
        <p:txBody>
          <a:bodyPr anchor="ct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860029" y="1687114"/>
            <a:ext cx="2892028"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0"/>
            <a:ext cx="4450881" cy="1229915"/>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5541" y="457201"/>
            <a:ext cx="2750018" cy="38861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856058" y="1687114"/>
            <a:ext cx="4450883" cy="2656286"/>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509A250-FF31-4206-8172-F9D3106AACB1}" type="datetimeFigureOut">
              <a:rPr lang="en-US" smtClean="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fld>
            <a:endParaRPr lang="en-US" dirty="0"/>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image" Target="../media/image1.png"/><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p:spPr>
      </p:pic>
      <p:grpSp>
        <p:nvGrpSpPr>
          <p:cNvPr id="8" name="Group 7"/>
          <p:cNvGrpSpPr/>
          <p:nvPr/>
        </p:nvGrpSpPr>
        <p:grpSpPr>
          <a:xfrm>
            <a:off x="-10716" y="0"/>
            <a:ext cx="9040416" cy="51435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p:spPr>
          </p:sp>
          <p:sp>
            <p:nvSpPr>
              <p:cNvPr id="37" name="Rectangle 21"/>
              <p:cNvSpPr>
                <a:spLocks noChangeArrowheads="1"/>
              </p:cNvSpPr>
              <p:nvPr/>
            </p:nvSpPr>
            <p:spPr bwMode="auto">
              <a:xfrm>
                <a:off x="133350" y="4662488"/>
                <a:ext cx="23813" cy="2181225"/>
              </a:xfrm>
              <a:prstGeom prst="rect">
                <a:avLst/>
              </a:prstGeom>
              <a:grpFill/>
              <a:ln>
                <a:noFill/>
              </a:ln>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p:spPr>
          </p:sp>
          <p:sp>
            <p:nvSpPr>
              <p:cNvPr id="20" name="Rectangle 41"/>
              <p:cNvSpPr>
                <a:spLocks noChangeArrowheads="1"/>
              </p:cNvSpPr>
              <p:nvPr/>
            </p:nvSpPr>
            <p:spPr bwMode="auto">
              <a:xfrm>
                <a:off x="11939587" y="6596063"/>
                <a:ext cx="23813" cy="252413"/>
              </a:xfrm>
              <a:prstGeom prst="rect">
                <a:avLst/>
              </a:prstGeom>
              <a:grpFill/>
              <a:ln>
                <a:noFill/>
              </a:ln>
            </p:spPr>
          </p:sp>
        </p:grpSp>
      </p:grpSp>
      <p:sp>
        <p:nvSpPr>
          <p:cNvPr id="2" name="Title Placeholder 1"/>
          <p:cNvSpPr>
            <a:spLocks noGrp="1"/>
          </p:cNvSpPr>
          <p:nvPr>
            <p:ph type="title"/>
          </p:nvPr>
        </p:nvSpPr>
        <p:spPr>
          <a:xfrm>
            <a:off x="856060" y="463888"/>
            <a:ext cx="7429499" cy="1108928"/>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856060" y="1687115"/>
            <a:ext cx="7429499" cy="2656286"/>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5592691" y="4412457"/>
            <a:ext cx="2057400" cy="273844"/>
          </a:xfrm>
          <a:prstGeom prst="rect">
            <a:avLst/>
          </a:prstGeom>
        </p:spPr>
        <p:txBody>
          <a:bodyPr vert="horz" lIns="91440" tIns="45720" rIns="91440" bIns="45720" rtlCol="0" anchor="ctr"/>
          <a:lstStyle>
            <a:lvl1pPr algn="r">
              <a:defRPr sz="790">
                <a:solidFill>
                  <a:schemeClr val="tx1">
                    <a:tint val="75000"/>
                  </a:schemeClr>
                </a:solidFill>
              </a:defRPr>
            </a:lvl1pPr>
          </a:lstStyle>
          <a:p>
            <a:fld id="{4AAD347D-5ACD-4C99-B74B-A9C85AD731AF}" type="datetimeFigureOut">
              <a:rPr lang="en-US" smtClean="0"/>
            </a:fld>
            <a:endParaRPr lang="en-US" dirty="0"/>
          </a:p>
        </p:txBody>
      </p:sp>
      <p:sp>
        <p:nvSpPr>
          <p:cNvPr id="5" name="Footer Placeholder 4"/>
          <p:cNvSpPr>
            <a:spLocks noGrp="1"/>
          </p:cNvSpPr>
          <p:nvPr>
            <p:ph type="ftr" sz="quarter" idx="3"/>
          </p:nvPr>
        </p:nvSpPr>
        <p:spPr>
          <a:xfrm>
            <a:off x="856059" y="4412457"/>
            <a:ext cx="4679482" cy="273844"/>
          </a:xfrm>
          <a:prstGeom prst="rect">
            <a:avLst/>
          </a:prstGeom>
        </p:spPr>
        <p:txBody>
          <a:bodyPr vert="horz" lIns="91440" tIns="45720" rIns="91440" bIns="45720" rtlCol="0" anchor="ctr"/>
          <a:lstStyle>
            <a:lvl1pPr algn="l">
              <a:defRPr sz="79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707241" y="4412456"/>
            <a:ext cx="578317" cy="273844"/>
          </a:xfrm>
          <a:prstGeom prst="rect">
            <a:avLst/>
          </a:prstGeom>
        </p:spPr>
        <p:txBody>
          <a:bodyPr vert="horz" lIns="91440" tIns="45720" rIns="91440" bIns="45720" rtlCol="0" anchor="ctr"/>
          <a:lstStyle>
            <a:lvl1pPr algn="r">
              <a:defRPr sz="790">
                <a:solidFill>
                  <a:schemeClr val="tx1">
                    <a:tint val="75000"/>
                  </a:schemeClr>
                </a:solidFill>
              </a:defRPr>
            </a:lvl1pPr>
          </a:lstStyle>
          <a:p>
            <a:fld id="{D57F1E4F-1CFF-5643-939E-02111984F565}" type="slidenum">
              <a:rPr lang="en-US" smtClean="0"/>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l" defTabSz="685800" rtl="0" eaLnBrk="1" latinLnBrk="0" hangingPunct="1">
        <a:lnSpc>
          <a:spcPct val="90000"/>
        </a:lnSpc>
        <a:spcBef>
          <a:spcPct val="0"/>
        </a:spcBef>
        <a:buNone/>
        <a:defRPr sz="2700" kern="1200" cap="all" baseline="0">
          <a:solidFill>
            <a:schemeClr val="tx1"/>
          </a:solidFill>
          <a:latin typeface="+mj-lt"/>
          <a:ea typeface="+mj-ea"/>
          <a:cs typeface="+mj-cs"/>
        </a:defRPr>
      </a:lvl1pPr>
    </p:titleStyle>
    <p:bodyStyle>
      <a:lvl1pPr marL="171450" indent="-171450" algn="l" defTabSz="685800" rtl="0" eaLnBrk="1" latinLnBrk="0" hangingPunct="1">
        <a:lnSpc>
          <a:spcPct val="120000"/>
        </a:lnSpc>
        <a:spcBef>
          <a:spcPts val="750"/>
        </a:spcBef>
        <a:buSzPct val="125000"/>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120000"/>
        </a:lnSpc>
        <a:spcBef>
          <a:spcPts val="375"/>
        </a:spcBef>
        <a:buSzPct val="125000"/>
        <a:buFont typeface="Arial" panose="020B0604020202020204" pitchFamily="34" charset="0"/>
        <a:buChar char="•"/>
        <a:defRPr sz="1500" kern="1200">
          <a:solidFill>
            <a:schemeClr val="tx1"/>
          </a:solidFill>
          <a:latin typeface="+mn-lt"/>
          <a:ea typeface="+mn-ea"/>
          <a:cs typeface="+mn-cs"/>
        </a:defRPr>
      </a:lvl2pPr>
      <a:lvl3pPr marL="857250" indent="-171450" algn="l" defTabSz="685800" rtl="0" eaLnBrk="1" latinLnBrk="0" hangingPunct="1">
        <a:lnSpc>
          <a:spcPct val="120000"/>
        </a:lnSpc>
        <a:spcBef>
          <a:spcPts val="375"/>
        </a:spcBef>
        <a:buSzPct val="125000"/>
        <a:buFont typeface="Arial" panose="020B0604020202020204" pitchFamily="34" charset="0"/>
        <a:buChar char="•"/>
        <a:defRPr sz="1350" kern="1200">
          <a:solidFill>
            <a:schemeClr val="tx1"/>
          </a:solidFill>
          <a:latin typeface="+mn-lt"/>
          <a:ea typeface="+mn-ea"/>
          <a:cs typeface="+mn-cs"/>
        </a:defRPr>
      </a:lvl3pPr>
      <a:lvl4pPr marL="12001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4pPr>
      <a:lvl5pPr marL="1543050" indent="-171450" algn="l" defTabSz="685800" rtl="0" eaLnBrk="1" latinLnBrk="0" hangingPunct="1">
        <a:lnSpc>
          <a:spcPct val="120000"/>
        </a:lnSpc>
        <a:spcBef>
          <a:spcPts val="375"/>
        </a:spcBef>
        <a:buSzPct val="125000"/>
        <a:buFont typeface="Arial" panose="020B0604020202020204" pitchFamily="34" charset="0"/>
        <a:buChar char="•"/>
        <a:defRPr sz="1200" kern="1200">
          <a:solidFill>
            <a:schemeClr val="tx1"/>
          </a:solidFill>
          <a:latin typeface="+mn-lt"/>
          <a:ea typeface="+mn-ea"/>
          <a:cs typeface="+mn-cs"/>
        </a:defRPr>
      </a:lvl5pPr>
      <a:lvl6pPr marL="18859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6pPr>
      <a:lvl7pPr marL="22288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7pPr>
      <a:lvl8pPr marL="25717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8pPr>
      <a:lvl9pPr marL="2914650" indent="-171450" algn="l" defTabSz="685800" rtl="0" eaLnBrk="1" latinLnBrk="0" hangingPunct="1">
        <a:lnSpc>
          <a:spcPct val="120000"/>
        </a:lnSpc>
        <a:spcBef>
          <a:spcPts val="375"/>
        </a:spcBef>
        <a:buSzPct val="125000"/>
        <a:buFont typeface="Arial" panose="020B0604020202020204" pitchFamily="34" charset="0"/>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8.xml"/><Relationship Id="rId2" Type="http://schemas.openxmlformats.org/officeDocument/2006/relationships/image" Target="../media/image7.png"/><Relationship Id="rId1" Type="http://schemas.openxmlformats.org/officeDocument/2006/relationships/image" Target="../media/image2.jpe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8.xml"/><Relationship Id="rId2" Type="http://schemas.openxmlformats.org/officeDocument/2006/relationships/image" Target="../media/image8.png"/><Relationship Id="rId1"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8.xml"/><Relationship Id="rId2" Type="http://schemas.openxmlformats.org/officeDocument/2006/relationships/image" Target="../media/image9.png"/><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8.xml"/><Relationship Id="rId2" Type="http://schemas.openxmlformats.org/officeDocument/2006/relationships/image" Target="../media/image10.png"/><Relationship Id="rId1" Type="http://schemas.openxmlformats.org/officeDocument/2006/relationships/image" Target="../media/image2.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18.xml"/><Relationship Id="rId5" Type="http://schemas.openxmlformats.org/officeDocument/2006/relationships/hyperlink" Target="https://www.youtube.com/watch?v=KQW_SDmXgSY" TargetMode="External"/><Relationship Id="rId4" Type="http://schemas.openxmlformats.org/officeDocument/2006/relationships/hyperlink" Target="http://www.phdeconomics.sssup.it/documents/Lesson15.pdf" TargetMode="External"/><Relationship Id="rId3" Type="http://schemas.openxmlformats.org/officeDocument/2006/relationships/hyperlink" Target="https://en.wikipedia.org/wiki/Autoregressive%E2%80%93moving-average_model" TargetMode="External"/><Relationship Id="rId2" Type="http://schemas.openxmlformats.org/officeDocument/2006/relationships/hyperlink" Target="https://youtu.be/kaXKnjCvEUQ" TargetMode="External"/><Relationship Id="rId1" Type="http://schemas.openxmlformats.org/officeDocument/2006/relationships/image" Target="../media/image2.jpeg"/></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9.xml"/><Relationship Id="rId2" Type="http://schemas.openxmlformats.org/officeDocument/2006/relationships/image" Target="../media/image12.png"/><Relationship Id="rId1"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8.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97"/>
        <p:cNvGrpSpPr/>
        <p:nvPr/>
      </p:nvGrpSpPr>
      <p:grpSpPr>
        <a:xfrm>
          <a:off x="0" y="0"/>
          <a:ext cx="0" cy="0"/>
          <a:chOff x="0" y="0"/>
          <a:chExt cx="0" cy="0"/>
        </a:xfrm>
      </p:grpSpPr>
      <p:sp>
        <p:nvSpPr>
          <p:cNvPr id="98" name="Google Shape;98;p22"/>
          <p:cNvSpPr txBox="1">
            <a:spLocks noGrp="1"/>
          </p:cNvSpPr>
          <p:nvPr>
            <p:ph type="ctrTitle"/>
          </p:nvPr>
        </p:nvSpPr>
        <p:spPr>
          <a:xfrm>
            <a:off x="1074507" y="1142362"/>
            <a:ext cx="6861491" cy="971326"/>
          </a:xfrm>
          <a:prstGeom prst="rect">
            <a:avLst/>
          </a:prstGeom>
        </p:spPr>
        <p:txBody>
          <a:bodyPr spcFirstLastPara="1" wrap="square" lIns="91425" tIns="91425" rIns="91425" bIns="91425" anchor="b" anchorCtr="0">
            <a:noAutofit/>
          </a:bodyPr>
          <a:lstStyle/>
          <a:p>
            <a:pPr marL="0" lvl="0" indent="0" algn="ctr">
              <a:lnSpc>
                <a:spcPct val="115000"/>
              </a:lnSpc>
              <a:spcBef>
                <a:spcPts val="0"/>
              </a:spcBef>
              <a:buClr>
                <a:srgbClr val="F2F2F2"/>
              </a:buClr>
              <a:buSzPts val="2200"/>
              <a:buFont typeface="Fira Sans Condensed Light" panose="020B0503050000020004"/>
              <a:buNone/>
            </a:pPr>
            <a:r>
              <a:rPr lang="en-GB" sz="3200" cap="none" dirty="0">
                <a:solidFill>
                  <a:srgbClr val="FFFF00"/>
                </a:solidFill>
                <a:latin typeface="Merriweather" panose="00000500000000000000" pitchFamily="2" charset="0"/>
                <a:cs typeface="Mangal" panose="02040503050203030202" pitchFamily="18" charset="0"/>
                <a:sym typeface="Rajdhani"/>
              </a:rPr>
              <a:t>TIME SERIES FORECASTING</a:t>
            </a:r>
            <a:endParaRPr sz="3200" cap="none" dirty="0">
              <a:solidFill>
                <a:srgbClr val="FFFF00"/>
              </a:solidFill>
              <a:latin typeface="Merriweather" panose="00000500000000000000" pitchFamily="2" charset="0"/>
              <a:cs typeface="Mangal" panose="02040503050203030202" pitchFamily="18" charset="0"/>
              <a:sym typeface="Rajdhani"/>
            </a:endParaRPr>
          </a:p>
          <a:p>
            <a:pPr marL="0" lvl="0" indent="0" algn="ctr">
              <a:lnSpc>
                <a:spcPct val="115000"/>
              </a:lnSpc>
              <a:spcBef>
                <a:spcPts val="0"/>
              </a:spcBef>
              <a:buClr>
                <a:srgbClr val="F2F2F2"/>
              </a:buClr>
              <a:buSzPts val="2200"/>
              <a:buFont typeface="Fira Sans Condensed Light" panose="020B0503050000020004"/>
              <a:buNone/>
            </a:pPr>
            <a:r>
              <a:rPr lang="en-GB" sz="3200" cap="none" dirty="0">
                <a:solidFill>
                  <a:srgbClr val="FFFF00"/>
                </a:solidFill>
                <a:latin typeface="Merriweather" panose="00000500000000000000" pitchFamily="2" charset="0"/>
                <a:cs typeface="Mangal" panose="02040503050203030202" pitchFamily="18" charset="0"/>
                <a:sym typeface="Rajdhani"/>
              </a:rPr>
              <a:t>ARMA MODEL</a:t>
            </a:r>
            <a:endParaRPr sz="3200" cap="none" dirty="0">
              <a:solidFill>
                <a:srgbClr val="FFFF00"/>
              </a:solidFill>
              <a:latin typeface="Merriweather" panose="00000500000000000000" pitchFamily="2" charset="0"/>
              <a:cs typeface="Mangal" panose="02040503050203030202" pitchFamily="18" charset="0"/>
              <a:sym typeface="Rajdhani"/>
            </a:endParaRPr>
          </a:p>
        </p:txBody>
      </p:sp>
      <p:sp>
        <p:nvSpPr>
          <p:cNvPr id="2" name="TextBox 1"/>
          <p:cNvSpPr txBox="1"/>
          <p:nvPr/>
        </p:nvSpPr>
        <p:spPr>
          <a:xfrm>
            <a:off x="3129915" y="4545965"/>
            <a:ext cx="3547110" cy="506730"/>
          </a:xfrm>
          <a:prstGeom prst="rect">
            <a:avLst/>
          </a:prstGeom>
          <a:noFill/>
        </p:spPr>
        <p:txBody>
          <a:bodyPr wrap="square" rtlCol="0">
            <a:spAutoFit/>
          </a:bodyPr>
          <a:lstStyle/>
          <a:p>
            <a:pPr>
              <a:lnSpc>
                <a:spcPct val="150000"/>
              </a:lnSpc>
            </a:pPr>
            <a:r>
              <a:rPr lang="en-IN" dirty="0">
                <a:solidFill>
                  <a:schemeClr val="accent6">
                    <a:lumMod val="20000"/>
                    <a:lumOff val="80000"/>
                  </a:schemeClr>
                </a:solidFill>
                <a:latin typeface="Times New Roman" panose="02020603050405020304" pitchFamily="18" charset="0"/>
                <a:cs typeface="Times New Roman" panose="02020603050405020304" pitchFamily="18" charset="0"/>
              </a:rPr>
              <a:t>Presented by: Nihal Kumar</a:t>
            </a:r>
            <a:endParaRPr lang="en-IN"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2496185" y="2077720"/>
            <a:ext cx="3901440" cy="258381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5" name="Google Shape;135;p27"/>
          <p:cNvSpPr txBox="1">
            <a:spLocks noGrp="1"/>
          </p:cNvSpPr>
          <p:nvPr>
            <p:ph type="subTitle" idx="1"/>
          </p:nvPr>
        </p:nvSpPr>
        <p:spPr>
          <a:xfrm>
            <a:off x="990355" y="521873"/>
            <a:ext cx="7357907" cy="4252551"/>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IN" sz="4000" dirty="0">
                <a:solidFill>
                  <a:schemeClr val="tx2"/>
                </a:solidFill>
                <a:latin typeface="Baskerville Old Face" panose="02020602080505020303" pitchFamily="18" charset="0"/>
                <a:cs typeface="Mangal" panose="02040503050203030202" pitchFamily="18" charset="0"/>
              </a:rPr>
              <a:t>Box-Jenkins (BJ) Methodology : </a:t>
            </a:r>
            <a:endParaRPr sz="4000" dirty="0">
              <a:solidFill>
                <a:schemeClr val="tx2"/>
              </a:solidFill>
              <a:latin typeface="Baskerville Old Face" panose="02020602080505020303" pitchFamily="18" charset="0"/>
              <a:cs typeface="Mangal" panose="02040503050203030202" pitchFamily="18" charset="0"/>
            </a:endParaRPr>
          </a:p>
          <a:p>
            <a:pPr marL="0" lvl="0" indent="0" algn="l" rtl="0">
              <a:spcBef>
                <a:spcPts val="0"/>
              </a:spcBef>
              <a:spcAft>
                <a:spcPts val="0"/>
              </a:spcAft>
              <a:buNone/>
            </a:pPr>
            <a:r>
              <a:rPr lang="en-GB" sz="4000" baseline="-25000" dirty="0">
                <a:latin typeface="Baskerville Old Face" panose="02020602080505020303" pitchFamily="18" charset="0"/>
              </a:rPr>
              <a:t> </a:t>
            </a:r>
            <a:r>
              <a:rPr lang="en-GB" sz="4000" b="1" baseline="-25000" dirty="0">
                <a:latin typeface="Baskerville Old Face" panose="02020602080505020303" pitchFamily="18" charset="0"/>
              </a:rPr>
              <a:t>Steps:</a:t>
            </a:r>
            <a:endParaRPr lang="en-GB" sz="4000" b="1" baseline="-25000" dirty="0">
              <a:latin typeface="Baskerville Old Face" panose="02020602080505020303" pitchFamily="18" charset="0"/>
            </a:endParaRPr>
          </a:p>
          <a:p>
            <a:pPr marL="0" indent="0">
              <a:buNone/>
            </a:pPr>
            <a:r>
              <a:rPr lang="en-GB" sz="4000" baseline="-25000" dirty="0">
                <a:latin typeface="Baskerville Old Face" panose="02020602080505020303" pitchFamily="18" charset="0"/>
              </a:rPr>
              <a:t>(1) Identification </a:t>
            </a:r>
            <a:endParaRPr lang="en-GB" sz="4000" baseline="-25000" dirty="0">
              <a:latin typeface="Baskerville Old Face" panose="02020602080505020303" pitchFamily="18" charset="0"/>
            </a:endParaRPr>
          </a:p>
          <a:p>
            <a:pPr marL="0" indent="0">
              <a:buNone/>
            </a:pPr>
            <a:r>
              <a:rPr lang="en-GB" sz="4000" baseline="-25000" dirty="0">
                <a:latin typeface="Baskerville Old Face" panose="02020602080505020303" pitchFamily="18" charset="0"/>
              </a:rPr>
              <a:t>(2) Model estimation</a:t>
            </a:r>
            <a:endParaRPr lang="en-GB" sz="4000" baseline="-25000" dirty="0">
              <a:latin typeface="Baskerville Old Face" panose="02020602080505020303" pitchFamily="18" charset="0"/>
            </a:endParaRPr>
          </a:p>
          <a:p>
            <a:pPr marL="0" indent="0">
              <a:buNone/>
            </a:pPr>
            <a:r>
              <a:rPr lang="en-GB" sz="4000" baseline="-25000" dirty="0">
                <a:latin typeface="Baskerville Old Face" panose="02020602080505020303" pitchFamily="18" charset="0"/>
              </a:rPr>
              <a:t>(3) Diagnostic test </a:t>
            </a:r>
            <a:endParaRPr lang="en-GB" sz="4000" baseline="-25000" dirty="0">
              <a:latin typeface="Baskerville Old Face" panose="02020602080505020303" pitchFamily="18" charset="0"/>
            </a:endParaRPr>
          </a:p>
          <a:p>
            <a:pPr marL="571500" indent="-571500"/>
            <a:endParaRPr lang="en-GB" sz="4000" baseline="-25000" dirty="0">
              <a:latin typeface="Baskerville Old Face" panose="02020602080505020303" pitchFamily="18" charset="0"/>
            </a:endParaRPr>
          </a:p>
          <a:p>
            <a:pPr marL="0" indent="0">
              <a:buNone/>
            </a:pPr>
            <a:r>
              <a:rPr lang="en-GB" sz="4000" baseline="-25000" dirty="0">
                <a:latin typeface="Baskerville Old Face" panose="02020602080505020303" pitchFamily="18" charset="0"/>
              </a:rPr>
              <a:t>    Then we can do forecasting </a:t>
            </a:r>
            <a:endParaRPr sz="4000" baseline="-25000" dirty="0">
              <a:latin typeface="Baskerville Old Face" panose="02020602080505020303" pitchFamily="18" charset="0"/>
            </a:endParaRPr>
          </a:p>
          <a:p>
            <a:pPr marL="0" indent="0">
              <a:buNone/>
            </a:pPr>
            <a:r>
              <a:rPr lang="en-GB" sz="4000" dirty="0">
                <a:latin typeface="Baskerville Old Face" panose="02020602080505020303" pitchFamily="18" charset="0"/>
              </a:rPr>
              <a:t>           </a:t>
            </a:r>
            <a:endParaRPr lang="en-GB" sz="4000" dirty="0">
              <a:latin typeface="Baskerville Old Face" panose="02020602080505020303" pitchFamily="18" charset="0"/>
            </a:endParaRPr>
          </a:p>
          <a:p>
            <a:pPr marL="0" lvl="0" indent="0" algn="l" rtl="0">
              <a:spcBef>
                <a:spcPts val="0"/>
              </a:spcBef>
              <a:spcAft>
                <a:spcPts val="0"/>
              </a:spcAft>
              <a:buNone/>
            </a:pPr>
            <a:endParaRPr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39"/>
        <p:cNvGrpSpPr/>
        <p:nvPr/>
      </p:nvGrpSpPr>
      <p:grpSpPr>
        <a:xfrm>
          <a:off x="0" y="0"/>
          <a:ext cx="0" cy="0"/>
          <a:chOff x="0" y="0"/>
          <a:chExt cx="0" cy="0"/>
        </a:xfrm>
      </p:grpSpPr>
      <p:sp>
        <p:nvSpPr>
          <p:cNvPr id="140" name="Google Shape;140;p28"/>
          <p:cNvSpPr txBox="1">
            <a:spLocks noGrp="1"/>
          </p:cNvSpPr>
          <p:nvPr>
            <p:ph type="title"/>
          </p:nvPr>
        </p:nvSpPr>
        <p:spPr>
          <a:xfrm>
            <a:off x="2233650" y="385025"/>
            <a:ext cx="4676700" cy="62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Identification</a:t>
            </a:r>
            <a:endParaRPr sz="3600" dirty="0">
              <a:latin typeface="Baskerville Old Face" panose="02020602080505020303" pitchFamily="18" charset="0"/>
            </a:endParaRPr>
          </a:p>
        </p:txBody>
      </p:sp>
      <p:sp>
        <p:nvSpPr>
          <p:cNvPr id="142" name="Google Shape;142;p28"/>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68300" algn="just" rtl="0">
              <a:spcBef>
                <a:spcPts val="0"/>
              </a:spcBef>
              <a:spcAft>
                <a:spcPts val="0"/>
              </a:spcAft>
              <a:buClr>
                <a:srgbClr val="F2F2F2"/>
              </a:buClr>
              <a:buSzPts val="2200"/>
              <a:buChar char="●"/>
            </a:pPr>
            <a:r>
              <a:rPr lang="en-GB" sz="1800" dirty="0">
                <a:solidFill>
                  <a:schemeClr val="tx2"/>
                </a:solidFill>
                <a:latin typeface="Merriweather" panose="00000500000000000000" pitchFamily="2" charset="0"/>
                <a:cs typeface="Mangal" panose="02040503050203030202" pitchFamily="18" charset="0"/>
              </a:rPr>
              <a:t>The value of p and q in ARMA(p,q) model is determind by some criterion such as partial auto correalation Function (PACF) and Autocorrelation Function (ACF).</a:t>
            </a:r>
            <a:endParaRPr lang="en-GB" sz="1800" dirty="0">
              <a:solidFill>
                <a:schemeClr val="tx2"/>
              </a:solidFill>
              <a:latin typeface="Merriweather" panose="00000500000000000000" pitchFamily="2" charset="0"/>
              <a:cs typeface="Mangal" panose="02040503050203030202" pitchFamily="18" charset="0"/>
            </a:endParaRPr>
          </a:p>
          <a:p>
            <a:pPr marL="88900" lvl="0" indent="0" algn="just" rtl="0">
              <a:spcBef>
                <a:spcPts val="0"/>
              </a:spcBef>
              <a:spcAft>
                <a:spcPts val="0"/>
              </a:spcAft>
              <a:buClr>
                <a:srgbClr val="F2F2F2"/>
              </a:buClr>
              <a:buSzPts val="2200"/>
              <a:buNone/>
            </a:pPr>
            <a:endParaRPr lang="en-GB" sz="1800" dirty="0">
              <a:solidFill>
                <a:schemeClr val="tx2"/>
              </a:solidFill>
              <a:latin typeface="Merriweather" panose="00000500000000000000" pitchFamily="2" charset="0"/>
              <a:cs typeface="Mangal" panose="02040503050203030202" pitchFamily="18" charset="0"/>
            </a:endParaRPr>
          </a:p>
          <a:p>
            <a:pPr indent="-368300" algn="just">
              <a:buClr>
                <a:srgbClr val="F2F2F2"/>
              </a:buClr>
              <a:buSzPts val="2200"/>
            </a:pPr>
            <a:r>
              <a:rPr lang="en-IN" sz="1800" b="1" u="sng" dirty="0">
                <a:solidFill>
                  <a:schemeClr val="tx2"/>
                </a:solidFill>
                <a:latin typeface="Merriweather" panose="00000500000000000000" pitchFamily="2" charset="0"/>
                <a:cs typeface="Mangal" panose="02040503050203030202" pitchFamily="18" charset="0"/>
              </a:rPr>
              <a:t>PACF</a:t>
            </a:r>
            <a:r>
              <a:rPr lang="en-IN" sz="1800" b="1" dirty="0">
                <a:solidFill>
                  <a:schemeClr val="tx2"/>
                </a:solidFill>
                <a:latin typeface="Merriweather" panose="00000500000000000000" pitchFamily="2" charset="0"/>
                <a:cs typeface="Mangal" panose="02040503050203030202" pitchFamily="18" charset="0"/>
              </a:rPr>
              <a:t> : </a:t>
            </a:r>
            <a:r>
              <a:rPr lang="en-IN" sz="1800" dirty="0">
                <a:solidFill>
                  <a:schemeClr val="tx2"/>
                </a:solidFill>
                <a:latin typeface="Merriweather" panose="00000500000000000000" pitchFamily="2" charset="0"/>
                <a:cs typeface="Mangal" panose="02040503050203030202" pitchFamily="18" charset="0"/>
              </a:rPr>
              <a:t>It gives the correlation between the dependent variable and its lag values while keeping the effect of shorter lags constant. The first correlation value for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 Yt-1 then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&amp;Yt-3 and so forth. The correlation between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 Yt-2 does not include the effect of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 Yt-1 , That is why it is known as partial Autocorrelation Function.</a:t>
            </a: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Clr>
                <a:srgbClr val="F2F2F2"/>
              </a:buClr>
              <a:buSzPts val="2200"/>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p:txBody>
      </p:sp>
      <p:cxnSp>
        <p:nvCxnSpPr>
          <p:cNvPr id="141" name="Google Shape;141;p28"/>
          <p:cNvCxnSpPr/>
          <p:nvPr/>
        </p:nvCxnSpPr>
        <p:spPr>
          <a:xfrm>
            <a:off x="2042850" y="1007825"/>
            <a:ext cx="50583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8"/>
          <p:cNvSpPr txBox="1">
            <a:spLocks noGrp="1"/>
          </p:cNvSpPr>
          <p:nvPr>
            <p:ph type="title"/>
          </p:nvPr>
        </p:nvSpPr>
        <p:spPr>
          <a:xfrm>
            <a:off x="719999" y="385025"/>
            <a:ext cx="7256937" cy="61076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Identification(Contd..)</a:t>
            </a:r>
            <a:endParaRPr sz="3600" dirty="0">
              <a:latin typeface="Baskerville Old Face" panose="02020602080505020303" pitchFamily="18" charset="0"/>
            </a:endParaRPr>
          </a:p>
        </p:txBody>
      </p:sp>
      <p:sp>
        <p:nvSpPr>
          <p:cNvPr id="142" name="Google Shape;142;p28"/>
          <p:cNvSpPr txBox="1">
            <a:spLocks noGrp="1"/>
          </p:cNvSpPr>
          <p:nvPr>
            <p:ph type="subTitle" idx="1"/>
          </p:nvPr>
        </p:nvSpPr>
        <p:spPr>
          <a:xfrm>
            <a:off x="360947" y="1152475"/>
            <a:ext cx="8217569" cy="3606000"/>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68300" algn="just" rtl="0">
              <a:spcBef>
                <a:spcPts val="0"/>
              </a:spcBef>
              <a:spcAft>
                <a:spcPts val="0"/>
              </a:spcAft>
              <a:buClr>
                <a:srgbClr val="F2F2F2"/>
              </a:buClr>
              <a:buSzPts val="2200"/>
              <a:buChar char="●"/>
            </a:pPr>
            <a:r>
              <a:rPr lang="en-IN" sz="1800" b="1" u="sng" dirty="0">
                <a:solidFill>
                  <a:schemeClr val="tx2"/>
                </a:solidFill>
                <a:latin typeface="Merriweather" panose="00000500000000000000" pitchFamily="2" charset="0"/>
                <a:cs typeface="Mangal" panose="02040503050203030202" pitchFamily="18" charset="0"/>
              </a:rPr>
              <a:t>ACF</a:t>
            </a:r>
            <a:r>
              <a:rPr lang="en-IN" sz="1800" b="1" dirty="0">
                <a:solidFill>
                  <a:schemeClr val="tx2"/>
                </a:solidFill>
                <a:latin typeface="Merriweather" panose="00000500000000000000" pitchFamily="2" charset="0"/>
                <a:cs typeface="Mangal" panose="02040503050203030202" pitchFamily="18" charset="0"/>
              </a:rPr>
              <a:t> :</a:t>
            </a:r>
            <a:r>
              <a:rPr lang="en-IN" sz="1800" dirty="0">
                <a:solidFill>
                  <a:schemeClr val="tx2"/>
                </a:solidFill>
                <a:latin typeface="Merriweather" panose="00000500000000000000" pitchFamily="2" charset="0"/>
                <a:cs typeface="Mangal" panose="02040503050203030202" pitchFamily="18" charset="0"/>
              </a:rPr>
              <a:t> It gives correlation between the dependent variable and the same variable with different lags, but the effect of shorter lags in not kept constant. This means that the effect of shorter lag is included in the numbers given with the autocorrelation functions. The correlation between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&amp;Yt-2 includes the effect of correlation between </a:t>
            </a:r>
            <a:r>
              <a:rPr lang="en-IN" sz="1800" dirty="0" err="1">
                <a:solidFill>
                  <a:schemeClr val="tx2"/>
                </a:solidFill>
                <a:latin typeface="Merriweather" panose="00000500000000000000" pitchFamily="2" charset="0"/>
                <a:cs typeface="Mangal" panose="02040503050203030202" pitchFamily="18" charset="0"/>
              </a:rPr>
              <a:t>Yt</a:t>
            </a:r>
            <a:r>
              <a:rPr lang="en-IN" sz="1800" dirty="0">
                <a:solidFill>
                  <a:schemeClr val="tx2"/>
                </a:solidFill>
                <a:latin typeface="Merriweather" panose="00000500000000000000" pitchFamily="2" charset="0"/>
                <a:cs typeface="Mangal" panose="02040503050203030202" pitchFamily="18" charset="0"/>
              </a:rPr>
              <a:t> &amp; Yt-1. This is the opposite of the PACF used earlier where the effect of shorter lags is not included.</a:t>
            </a:r>
            <a:endParaRPr lang="en-IN" sz="1800" dirty="0">
              <a:solidFill>
                <a:schemeClr val="tx2"/>
              </a:solidFill>
              <a:latin typeface="Merriweather" panose="00000500000000000000" pitchFamily="2" charset="0"/>
              <a:cs typeface="Mangal" panose="02040503050203030202" pitchFamily="18" charset="0"/>
            </a:endParaRPr>
          </a:p>
          <a:p>
            <a:pPr marL="457200" indent="-368300" algn="just">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rPr>
              <a:t>We determine the optional number of lagged error terms to include in a moving average model by its autocorrelation function (ACF) . ACF is different from PACF used with autoregressive model</a:t>
            </a:r>
            <a:endParaRPr lang="en-GB" sz="1800" dirty="0">
              <a:solidFill>
                <a:schemeClr val="tx2"/>
              </a:solidFill>
              <a:latin typeface="Merriweather" panose="00000500000000000000" pitchFamily="2" charset="0"/>
              <a:cs typeface="Mangal" panose="02040503050203030202" pitchFamily="18" charset="0"/>
            </a:endParaRPr>
          </a:p>
          <a:p>
            <a:pPr marL="457200" lvl="0" indent="-368300" algn="just" rtl="0">
              <a:spcBef>
                <a:spcPts val="0"/>
              </a:spcBef>
              <a:spcAft>
                <a:spcPts val="0"/>
              </a:spcAft>
              <a:buClr>
                <a:srgbClr val="F2F2F2"/>
              </a:buClr>
              <a:buSzPts val="2200"/>
              <a:buChar char="●"/>
            </a:pP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Clr>
                <a:srgbClr val="F2F2F2"/>
              </a:buClr>
              <a:buSzPts val="2200"/>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p:txBody>
      </p:sp>
      <p:cxnSp>
        <p:nvCxnSpPr>
          <p:cNvPr id="141" name="Google Shape;141;p28"/>
          <p:cNvCxnSpPr/>
          <p:nvPr/>
        </p:nvCxnSpPr>
        <p:spPr>
          <a:xfrm>
            <a:off x="1158705" y="995793"/>
            <a:ext cx="638684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8"/>
          <p:cNvSpPr txBox="1">
            <a:spLocks noGrp="1"/>
          </p:cNvSpPr>
          <p:nvPr>
            <p:ph type="title"/>
          </p:nvPr>
        </p:nvSpPr>
        <p:spPr>
          <a:xfrm>
            <a:off x="719999" y="279213"/>
            <a:ext cx="7256937" cy="7119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Model’s Estimation </a:t>
            </a:r>
            <a:endParaRPr sz="3600" dirty="0">
              <a:latin typeface="Baskerville Old Face" panose="02020602080505020303" pitchFamily="18" charset="0"/>
            </a:endParaRPr>
          </a:p>
        </p:txBody>
      </p:sp>
      <p:sp>
        <p:nvSpPr>
          <p:cNvPr id="142" name="Google Shape;142;p28"/>
          <p:cNvSpPr txBox="1">
            <a:spLocks noGrp="1"/>
          </p:cNvSpPr>
          <p:nvPr>
            <p:ph type="subTitle" idx="1"/>
          </p:nvPr>
        </p:nvSpPr>
        <p:spPr>
          <a:xfrm>
            <a:off x="360947" y="1152475"/>
            <a:ext cx="8217569" cy="3606000"/>
          </a:xfrm>
          <a:prstGeom prst="rect">
            <a:avLst/>
          </a:prstGeom>
          <a:solidFill>
            <a:schemeClr val="dk1">
              <a:alpha val="56699"/>
            </a:schemeClr>
          </a:solidFill>
        </p:spPr>
        <p:txBody>
          <a:bodyPr spcFirstLastPara="1" wrap="square" lIns="234000" tIns="234000" rIns="234000" bIns="91425" anchor="t" anchorCtr="0">
            <a:noAutofit/>
          </a:bodyPr>
          <a:lstStyle/>
          <a:p>
            <a:pPr marL="571500" indent="-285750" algn="just">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rPr>
              <a:t>After finding p  (PACF) and q(ACF) here AR(p)  and MA(q) have been found. Keep this think in mind that we have to run all  possible models of AR(1) and MA(1) for forecasting  like.</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a:t>
            </a:r>
            <a:r>
              <a:rPr lang="en-IN" sz="1800" dirty="0" err="1">
                <a:solidFill>
                  <a:schemeClr val="tx2"/>
                </a:solidFill>
                <a:latin typeface="Merriweather" panose="00000500000000000000" pitchFamily="2" charset="0"/>
                <a:cs typeface="Mangal" panose="02040503050203030202" pitchFamily="18" charset="0"/>
              </a:rPr>
              <a:t>eg.</a:t>
            </a:r>
            <a:r>
              <a:rPr lang="en-IN" sz="1800" dirty="0">
                <a:solidFill>
                  <a:schemeClr val="tx2"/>
                </a:solidFill>
                <a:latin typeface="Merriweather" panose="00000500000000000000" pitchFamily="2" charset="0"/>
                <a:cs typeface="Mangal" panose="02040503050203030202" pitchFamily="18" charset="0"/>
              </a:rPr>
              <a:t> ARMA(p,0) ,ARMA(</a:t>
            </a:r>
            <a:r>
              <a:rPr lang="en-IN" sz="1800" dirty="0" err="1">
                <a:solidFill>
                  <a:schemeClr val="tx2"/>
                </a:solidFill>
                <a:latin typeface="Merriweather" panose="00000500000000000000" pitchFamily="2" charset="0"/>
                <a:cs typeface="Mangal" panose="02040503050203030202" pitchFamily="18" charset="0"/>
              </a:rPr>
              <a:t>p,q</a:t>
            </a:r>
            <a:r>
              <a:rPr lang="en-IN" sz="1800" dirty="0">
                <a:solidFill>
                  <a:schemeClr val="tx2"/>
                </a:solidFill>
                <a:latin typeface="Merriweather" panose="00000500000000000000" pitchFamily="2" charset="0"/>
                <a:cs typeface="Mangal" panose="02040503050203030202" pitchFamily="18" charset="0"/>
              </a:rPr>
              <a:t>) and ARMA(0,q) </a:t>
            </a: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rPr>
              <a:t> We will choose model which has most of following features    1.significant coefficient </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2. SIGMASQ(minimum) – which shows the volatility </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3. Adj. R2 (Maximum)</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4.AIC(Minimum)</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5. SIC(Minimum)</a:t>
            </a:r>
            <a:endParaRPr lang="en-IN" sz="1800" dirty="0">
              <a:solidFill>
                <a:schemeClr val="tx2"/>
              </a:solidFill>
              <a:latin typeface="Merriweather" panose="00000500000000000000" pitchFamily="2" charset="0"/>
              <a:cs typeface="Mangal" panose="02040503050203030202" pitchFamily="18" charset="0"/>
            </a:endParaRPr>
          </a:p>
          <a:p>
            <a:pPr marL="152400" indent="0" algn="just">
              <a:buClr>
                <a:srgbClr val="F2F2F2"/>
              </a:buClr>
              <a:buSzPts val="2200"/>
              <a:buNone/>
            </a:pPr>
            <a:r>
              <a:rPr lang="en-IN" sz="1800" dirty="0">
                <a:solidFill>
                  <a:schemeClr val="tx2"/>
                </a:solidFill>
                <a:latin typeface="Merriweather" panose="00000500000000000000" pitchFamily="2" charset="0"/>
                <a:cs typeface="Mangal" panose="02040503050203030202" pitchFamily="18" charset="0"/>
              </a:rPr>
              <a:t> </a:t>
            </a: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p:txBody>
      </p:sp>
      <p:cxnSp>
        <p:nvCxnSpPr>
          <p:cNvPr id="141" name="Google Shape;141;p28"/>
          <p:cNvCxnSpPr/>
          <p:nvPr/>
        </p:nvCxnSpPr>
        <p:spPr>
          <a:xfrm flipV="1">
            <a:off x="1528653" y="991182"/>
            <a:ext cx="5688825" cy="16643"/>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28"/>
          <p:cNvSpPr txBox="1">
            <a:spLocks noGrp="1"/>
          </p:cNvSpPr>
          <p:nvPr>
            <p:ph type="title"/>
          </p:nvPr>
        </p:nvSpPr>
        <p:spPr>
          <a:xfrm>
            <a:off x="719999" y="385025"/>
            <a:ext cx="7256937" cy="61076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Diagnostic test </a:t>
            </a:r>
            <a:endParaRPr sz="3600" dirty="0">
              <a:latin typeface="Baskerville Old Face" panose="02020602080505020303" pitchFamily="18" charset="0"/>
            </a:endParaRPr>
          </a:p>
        </p:txBody>
      </p:sp>
      <p:sp>
        <p:nvSpPr>
          <p:cNvPr id="142" name="Google Shape;142;p28"/>
          <p:cNvSpPr txBox="1">
            <a:spLocks noGrp="1"/>
          </p:cNvSpPr>
          <p:nvPr>
            <p:ph type="subTitle" idx="1"/>
          </p:nvPr>
        </p:nvSpPr>
        <p:spPr>
          <a:xfrm>
            <a:off x="388868" y="1291333"/>
            <a:ext cx="8217569" cy="3099181"/>
          </a:xfrm>
          <a:prstGeom prst="rect">
            <a:avLst/>
          </a:prstGeom>
          <a:solidFill>
            <a:schemeClr val="dk1">
              <a:alpha val="56699"/>
            </a:schemeClr>
          </a:solidFill>
        </p:spPr>
        <p:txBody>
          <a:bodyPr spcFirstLastPara="1" wrap="square" lIns="234000" tIns="234000" rIns="234000" bIns="91425" anchor="t" anchorCtr="0">
            <a:noAutofit/>
          </a:bodyPr>
          <a:lstStyle/>
          <a:p>
            <a:pPr marL="571500" indent="-285750" algn="just">
              <a:buClr>
                <a:srgbClr val="F2F2F2"/>
              </a:buClr>
              <a:buSzPts val="2200"/>
              <a:buFont typeface="Arial" panose="020B0604020202020204" pitchFamily="34" charset="0"/>
              <a:buChar char="•"/>
            </a:pP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rPr>
              <a:t>Error term should be stationary. We can check it through it through conventional unit root test or Q-statistics.</a:t>
            </a: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rPr>
              <a:t>If error is not stationary at level then we have to repeat all above steps. If this is not the case then go for Forecasting</a:t>
            </a: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endParaRPr lang="en-IN" sz="1800" dirty="0">
              <a:solidFill>
                <a:schemeClr val="tx2"/>
              </a:solidFill>
              <a:latin typeface="Merriweather" panose="00000500000000000000" pitchFamily="2" charset="0"/>
              <a:cs typeface="Mangal" panose="02040503050203030202" pitchFamily="18" charset="0"/>
            </a:endParaRPr>
          </a:p>
          <a:p>
            <a:pPr marL="571500" indent="-285750" algn="just">
              <a:buClr>
                <a:srgbClr val="F2F2F2"/>
              </a:buClr>
              <a:buSzPts val="2200"/>
              <a:buFont typeface="Arial" panose="020B0604020202020204" pitchFamily="34" charset="0"/>
              <a:buChar char="•"/>
            </a:pPr>
            <a:r>
              <a:rPr lang="en-US" sz="1800" dirty="0">
                <a:solidFill>
                  <a:schemeClr val="tx2"/>
                </a:solidFill>
                <a:latin typeface="Merriweather" panose="00000500000000000000" pitchFamily="2" charset="0"/>
                <a:cs typeface="Mangal" panose="02040503050203030202" pitchFamily="18" charset="0"/>
              </a:rPr>
              <a:t>After running regression model ,  we can   forecast future values of  </a:t>
            </a:r>
            <a:r>
              <a:rPr lang="en-US" sz="1800" dirty="0" err="1">
                <a:solidFill>
                  <a:schemeClr val="tx2"/>
                </a:solidFill>
                <a:latin typeface="Merriweather" panose="00000500000000000000" pitchFamily="2" charset="0"/>
                <a:cs typeface="Mangal" panose="02040503050203030202" pitchFamily="18" charset="0"/>
              </a:rPr>
              <a:t>Forcast</a:t>
            </a:r>
            <a:r>
              <a:rPr lang="en-US" sz="1800" dirty="0">
                <a:solidFill>
                  <a:schemeClr val="tx2"/>
                </a:solidFill>
                <a:latin typeface="Merriweather" panose="00000500000000000000" pitchFamily="2" charset="0"/>
                <a:cs typeface="Mangal" panose="02040503050203030202" pitchFamily="18" charset="0"/>
              </a:rPr>
              <a:t> variable .</a:t>
            </a:r>
            <a:endParaRPr lang="en-US" sz="1800" dirty="0">
              <a:solidFill>
                <a:schemeClr val="tx2"/>
              </a:solidFill>
              <a:latin typeface="Merriweather" panose="00000500000000000000" pitchFamily="2" charset="0"/>
              <a:cs typeface="Mangal" panose="02040503050203030202" pitchFamily="18" charset="0"/>
            </a:endParaRPr>
          </a:p>
          <a:p>
            <a:pPr marL="285750" indent="0" algn="just">
              <a:buClr>
                <a:srgbClr val="F2F2F2"/>
              </a:buClr>
              <a:buSzPts val="2200"/>
            </a:pPr>
            <a:endParaRPr lang="en-IN" sz="1800" dirty="0">
              <a:solidFill>
                <a:schemeClr val="tx2"/>
              </a:solidFill>
              <a:latin typeface="Merriweather" panose="00000500000000000000" pitchFamily="2" charset="0"/>
              <a:cs typeface="Mangal" panose="02040503050203030202" pitchFamily="18" charset="0"/>
            </a:endParaRPr>
          </a:p>
          <a:p>
            <a:pPr marL="0" indent="0" algn="just">
              <a:buClr>
                <a:srgbClr val="F2F2F2"/>
              </a:buClr>
              <a:buSzPts val="2200"/>
            </a:pPr>
            <a:r>
              <a:rPr lang="en-IN" sz="1800" dirty="0">
                <a:solidFill>
                  <a:schemeClr val="tx2"/>
                </a:solidFill>
                <a:latin typeface="Merriweather" panose="00000500000000000000" pitchFamily="2" charset="0"/>
                <a:cs typeface="Mangal" panose="02040503050203030202" pitchFamily="18" charset="0"/>
              </a:rPr>
              <a:t> </a:t>
            </a:r>
            <a:r>
              <a:rPr lang="en-GB" sz="1800" dirty="0">
                <a:solidFill>
                  <a:schemeClr val="tx2"/>
                </a:solidFill>
                <a:latin typeface="Merriweather" panose="00000500000000000000" pitchFamily="2" charset="0"/>
                <a:cs typeface="Mangal" panose="02040503050203030202" pitchFamily="18" charset="0"/>
              </a:rPr>
              <a:t> </a:t>
            </a:r>
            <a:endParaRPr lang="en-GB" sz="1800" dirty="0">
              <a:solidFill>
                <a:schemeClr val="tx2"/>
              </a:solidFill>
              <a:latin typeface="Merriweather" panose="00000500000000000000" pitchFamily="2" charset="0"/>
              <a:cs typeface="Mangal" panose="02040503050203030202" pitchFamily="18" charset="0"/>
            </a:endParaRPr>
          </a:p>
        </p:txBody>
      </p:sp>
      <p:cxnSp>
        <p:nvCxnSpPr>
          <p:cNvPr id="141" name="Google Shape;141;p28"/>
          <p:cNvCxnSpPr/>
          <p:nvPr/>
        </p:nvCxnSpPr>
        <p:spPr>
          <a:xfrm>
            <a:off x="2066125" y="995793"/>
            <a:ext cx="4669722"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46"/>
        <p:cNvGrpSpPr/>
        <p:nvPr/>
      </p:nvGrpSpPr>
      <p:grpSpPr>
        <a:xfrm>
          <a:off x="0" y="0"/>
          <a:ext cx="0" cy="0"/>
          <a:chOff x="0" y="0"/>
          <a:chExt cx="0" cy="0"/>
        </a:xfrm>
      </p:grpSpPr>
      <p:sp>
        <p:nvSpPr>
          <p:cNvPr id="147" name="Google Shape;147;p29"/>
          <p:cNvSpPr txBox="1">
            <a:spLocks noGrp="1"/>
          </p:cNvSpPr>
          <p:nvPr>
            <p:ph type="title"/>
          </p:nvPr>
        </p:nvSpPr>
        <p:spPr>
          <a:xfrm>
            <a:off x="2233650" y="314106"/>
            <a:ext cx="4676700" cy="54989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EXAMPLE..</a:t>
            </a:r>
            <a:endParaRPr sz="3600" dirty="0">
              <a:latin typeface="Baskerville Old Face" panose="02020602080505020303" pitchFamily="18" charset="0"/>
            </a:endParaRPr>
          </a:p>
        </p:txBody>
      </p:sp>
      <p:sp>
        <p:nvSpPr>
          <p:cNvPr id="149" name="Google Shape;149;p29"/>
          <p:cNvSpPr txBox="1">
            <a:spLocks noGrp="1"/>
          </p:cNvSpPr>
          <p:nvPr>
            <p:ph type="subTitle" idx="1"/>
          </p:nvPr>
        </p:nvSpPr>
        <p:spPr>
          <a:xfrm>
            <a:off x="720000" y="1032030"/>
            <a:ext cx="7704000" cy="37335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GB" sz="2200" dirty="0">
                <a:latin typeface="Baskerville Old Face" panose="02020602080505020303" pitchFamily="18" charset="0"/>
              </a:rPr>
              <a:t>Following is graph of time series x  program.</a:t>
            </a:r>
            <a:endParaRPr sz="2200" baseline="-25000" dirty="0"/>
          </a:p>
          <a:p>
            <a:pPr marL="0" lvl="0" indent="0" algn="l" rtl="0">
              <a:spcBef>
                <a:spcPts val="0"/>
              </a:spcBef>
              <a:spcAft>
                <a:spcPts val="0"/>
              </a:spcAft>
              <a:buNone/>
            </a:pPr>
            <a:r>
              <a:rPr lang="en-GB" sz="2200" baseline="-25000" dirty="0"/>
              <a:t>  </a:t>
            </a:r>
            <a:endParaRPr sz="2200" baseline="-25000" dirty="0"/>
          </a:p>
        </p:txBody>
      </p:sp>
      <p:cxnSp>
        <p:nvCxnSpPr>
          <p:cNvPr id="148" name="Google Shape;148;p29"/>
          <p:cNvCxnSpPr/>
          <p:nvPr/>
        </p:nvCxnSpPr>
        <p:spPr>
          <a:xfrm>
            <a:off x="2705250" y="960350"/>
            <a:ext cx="3733500" cy="0"/>
          </a:xfrm>
          <a:prstGeom prst="straightConnector1">
            <a:avLst/>
          </a:prstGeom>
          <a:noFill/>
          <a:ln w="19050" cap="flat" cmpd="sng">
            <a:solidFill>
              <a:schemeClr val="lt2"/>
            </a:solidFill>
            <a:prstDash val="solid"/>
            <a:round/>
            <a:headEnd type="oval" w="med" len="med"/>
            <a:tailEnd type="oval" w="med" len="med"/>
          </a:ln>
        </p:spPr>
      </p:cxnSp>
      <p:pic>
        <p:nvPicPr>
          <p:cNvPr id="150" name="Google Shape;150;p29"/>
          <p:cNvPicPr preferRelativeResize="0"/>
          <p:nvPr/>
        </p:nvPicPr>
        <p:blipFill rotWithShape="1">
          <a:blip r:embed="rId2"/>
          <a:srcRect l="2380" t="3735" r="2778"/>
          <a:stretch>
            <a:fillRect/>
          </a:stretch>
        </p:blipFill>
        <p:spPr>
          <a:xfrm>
            <a:off x="2349485" y="1762866"/>
            <a:ext cx="4337500" cy="252834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54"/>
        <p:cNvGrpSpPr/>
        <p:nvPr/>
      </p:nvGrpSpPr>
      <p:grpSpPr>
        <a:xfrm>
          <a:off x="0" y="0"/>
          <a:ext cx="0" cy="0"/>
          <a:chOff x="0" y="0"/>
          <a:chExt cx="0" cy="0"/>
        </a:xfrm>
      </p:grpSpPr>
      <p:sp>
        <p:nvSpPr>
          <p:cNvPr id="155" name="Google Shape;155;p30"/>
          <p:cNvSpPr txBox="1">
            <a:spLocks noGrp="1"/>
          </p:cNvSpPr>
          <p:nvPr>
            <p:ph type="title"/>
          </p:nvPr>
        </p:nvSpPr>
        <p:spPr>
          <a:xfrm>
            <a:off x="2233650" y="279205"/>
            <a:ext cx="4676700" cy="72861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CONTD..</a:t>
            </a:r>
            <a:endParaRPr sz="3600" dirty="0">
              <a:latin typeface="Baskerville Old Face" panose="02020602080505020303" pitchFamily="18" charset="0"/>
            </a:endParaRPr>
          </a:p>
        </p:txBody>
      </p:sp>
      <p:sp>
        <p:nvSpPr>
          <p:cNvPr id="157" name="Google Shape;157;p30"/>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342900" indent="-342900">
              <a:buFont typeface="Arial" panose="020B0604020202020204" pitchFamily="34" charset="0"/>
              <a:buChar char="•"/>
            </a:pPr>
            <a:endParaRPr lang="en-GB" sz="2200" dirty="0">
              <a:latin typeface="Baskerville Old Face" panose="02020602080505020303" pitchFamily="18" charset="0"/>
            </a:endParaRPr>
          </a:p>
          <a:p>
            <a:pPr marL="342900" indent="-342900">
              <a:buFont typeface="Arial" panose="020B0604020202020204" pitchFamily="34" charset="0"/>
              <a:buChar char="•"/>
            </a:pPr>
            <a:r>
              <a:rPr lang="en-GB" sz="2200" dirty="0">
                <a:latin typeface="Baskerville Old Face" panose="02020602080505020303" pitchFamily="18" charset="0"/>
              </a:rPr>
              <a:t>We want to build a ARMA model for th</a:t>
            </a:r>
            <a:r>
              <a:rPr lang="en-IN" sz="2200" dirty="0">
                <a:latin typeface="Baskerville Old Face" panose="02020602080505020303" pitchFamily="18" charset="0"/>
              </a:rPr>
              <a:t>is</a:t>
            </a:r>
            <a:r>
              <a:rPr lang="en-GB" sz="2200" dirty="0">
                <a:latin typeface="Baskerville Old Face" panose="02020602080505020303" pitchFamily="18" charset="0"/>
              </a:rPr>
              <a:t> time series so that we can forecast. Primitive step would be check whether data is stationary. </a:t>
            </a:r>
            <a:endParaRPr sz="2200" dirty="0">
              <a:latin typeface="Baskerville Old Face" panose="02020602080505020303" pitchFamily="18" charset="0"/>
            </a:endParaRPr>
          </a:p>
          <a:p>
            <a:pPr marL="342900" indent="-342900">
              <a:buFont typeface="Arial" panose="020B0604020202020204" pitchFamily="34" charset="0"/>
              <a:buChar char="•"/>
            </a:pPr>
            <a:r>
              <a:rPr lang="en-GB" sz="2200" dirty="0">
                <a:latin typeface="Baskerville Old Face" panose="02020602080505020303" pitchFamily="18" charset="0"/>
              </a:rPr>
              <a:t>Our time series seems the realization of a stationary process with zero mean, thus we can look at sample autocorrelation and partial autocorrelation function to establish the orders p and q of the ARMA model. </a:t>
            </a:r>
            <a:endParaRPr sz="2200" dirty="0">
              <a:latin typeface="Baskerville Old Face" panose="02020602080505020303" pitchFamily="18" charset="0"/>
            </a:endParaRPr>
          </a:p>
          <a:p>
            <a:pPr marL="457200" lvl="0" indent="0" algn="l" rtl="0">
              <a:spcBef>
                <a:spcPts val="0"/>
              </a:spcBef>
              <a:spcAft>
                <a:spcPts val="0"/>
              </a:spcAft>
              <a:buNone/>
            </a:pPr>
            <a:endParaRPr sz="2200" dirty="0"/>
          </a:p>
          <a:p>
            <a:pPr marL="0" lvl="0" indent="0" algn="ctr" rtl="0">
              <a:spcBef>
                <a:spcPts val="0"/>
              </a:spcBef>
              <a:spcAft>
                <a:spcPts val="0"/>
              </a:spcAft>
              <a:buNone/>
            </a:pPr>
            <a:endParaRPr sz="2200" baseline="-25000" dirty="0"/>
          </a:p>
          <a:p>
            <a:pPr marL="0" lvl="0" indent="0" algn="l" rtl="0">
              <a:spcBef>
                <a:spcPts val="0"/>
              </a:spcBef>
              <a:spcAft>
                <a:spcPts val="0"/>
              </a:spcAft>
              <a:buNone/>
            </a:pPr>
            <a:r>
              <a:rPr lang="en-GB" sz="2200" baseline="-25000" dirty="0"/>
              <a:t>         </a:t>
            </a:r>
            <a:endParaRPr sz="2200" baseline="-25000" dirty="0"/>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156" name="Google Shape;156;p30"/>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61"/>
        <p:cNvGrpSpPr/>
        <p:nvPr/>
      </p:nvGrpSpPr>
      <p:grpSpPr>
        <a:xfrm>
          <a:off x="0" y="0"/>
          <a:ext cx="0" cy="0"/>
          <a:chOff x="0" y="0"/>
          <a:chExt cx="0" cy="0"/>
        </a:xfrm>
      </p:grpSpPr>
      <p:sp>
        <p:nvSpPr>
          <p:cNvPr id="162" name="Google Shape;162;p31"/>
          <p:cNvSpPr txBox="1">
            <a:spLocks noGrp="1"/>
          </p:cNvSpPr>
          <p:nvPr>
            <p:ph type="title"/>
          </p:nvPr>
        </p:nvSpPr>
        <p:spPr>
          <a:xfrm>
            <a:off x="2233650" y="335047"/>
            <a:ext cx="4676700" cy="6727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CONTD..</a:t>
            </a:r>
            <a:endParaRPr sz="3600" dirty="0">
              <a:latin typeface="Baskerville Old Face" panose="02020602080505020303" pitchFamily="18" charset="0"/>
            </a:endParaRPr>
          </a:p>
        </p:txBody>
      </p:sp>
      <p:sp>
        <p:nvSpPr>
          <p:cNvPr id="164" name="Google Shape;164;p31"/>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endParaRPr sz="2200"/>
          </a:p>
          <a:p>
            <a:pPr marL="0" lvl="0" indent="0" algn="l" rtl="0">
              <a:spcBef>
                <a:spcPts val="0"/>
              </a:spcBef>
              <a:spcAft>
                <a:spcPts val="0"/>
              </a:spcAft>
              <a:buNone/>
            </a:pPr>
            <a:endParaRPr sz="2200" baseline="-25000"/>
          </a:p>
          <a:p>
            <a:pPr marL="0" lvl="0" indent="0" algn="l" rtl="0">
              <a:spcBef>
                <a:spcPts val="0"/>
              </a:spcBef>
              <a:spcAft>
                <a:spcPts val="0"/>
              </a:spcAft>
              <a:buNone/>
            </a:pPr>
            <a:r>
              <a:rPr lang="en-GB" sz="2200"/>
              <a:t>           </a:t>
            </a:r>
            <a:endParaRPr sz="2200"/>
          </a:p>
        </p:txBody>
      </p:sp>
      <p:cxnSp>
        <p:nvCxnSpPr>
          <p:cNvPr id="163" name="Google Shape;163;p31"/>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pic>
        <p:nvPicPr>
          <p:cNvPr id="165" name="Google Shape;165;p31"/>
          <p:cNvPicPr preferRelativeResize="0"/>
          <p:nvPr/>
        </p:nvPicPr>
        <p:blipFill>
          <a:blip r:embed="rId2"/>
          <a:stretch>
            <a:fillRect/>
          </a:stretch>
        </p:blipFill>
        <p:spPr>
          <a:xfrm>
            <a:off x="1630538" y="1472030"/>
            <a:ext cx="5882925" cy="29808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69"/>
        <p:cNvGrpSpPr/>
        <p:nvPr/>
      </p:nvGrpSpPr>
      <p:grpSpPr>
        <a:xfrm>
          <a:off x="0" y="0"/>
          <a:ext cx="0" cy="0"/>
          <a:chOff x="0" y="0"/>
          <a:chExt cx="0" cy="0"/>
        </a:xfrm>
      </p:grpSpPr>
      <p:sp>
        <p:nvSpPr>
          <p:cNvPr id="170" name="Google Shape;170;p32"/>
          <p:cNvSpPr txBox="1">
            <a:spLocks noGrp="1"/>
          </p:cNvSpPr>
          <p:nvPr>
            <p:ph type="title"/>
          </p:nvPr>
        </p:nvSpPr>
        <p:spPr>
          <a:xfrm>
            <a:off x="2233650" y="321087"/>
            <a:ext cx="4676700" cy="68673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CONTD..</a:t>
            </a:r>
            <a:endParaRPr sz="3600" dirty="0">
              <a:latin typeface="Baskerville Old Face" panose="02020602080505020303" pitchFamily="18" charset="0"/>
            </a:endParaRPr>
          </a:p>
        </p:txBody>
      </p:sp>
      <p:sp>
        <p:nvSpPr>
          <p:cNvPr id="172" name="Google Shape;172;p32"/>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indent="0"/>
            <a:r>
              <a:rPr lang="en-GB" sz="2200" dirty="0">
                <a:latin typeface="Baskerville Old Face" panose="02020602080505020303" pitchFamily="18" charset="0"/>
              </a:rPr>
              <a:t>Since the SACF cuts off after lag 2 and the SPCAF follows a damped cycle, an MA(2) model xt = ut + θ1ut−1 + θ2ut−2, ut ∼ WN(0, σ2 ) seems appropriate for the sample data. </a:t>
            </a:r>
            <a:endParaRPr sz="2200" dirty="0">
              <a:latin typeface="Baskerville Old Face" panose="02020602080505020303" pitchFamily="18" charset="0"/>
            </a:endParaRPr>
          </a:p>
          <a:p>
            <a:pPr marL="0" indent="0"/>
            <a:r>
              <a:rPr lang="en-GB" sz="2200" dirty="0">
                <a:latin typeface="Baskerville Old Face" panose="02020602080505020303" pitchFamily="18" charset="0"/>
              </a:rPr>
              <a:t>Table reports the result of the ML estimation. </a:t>
            </a:r>
            <a:endParaRPr sz="2200" dirty="0">
              <a:latin typeface="Baskerville Old Face" panose="02020602080505020303" pitchFamily="18" charset="0"/>
            </a:endParaRPr>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171" name="Google Shape;171;p32"/>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graphicFrame>
        <p:nvGraphicFramePr>
          <p:cNvPr id="173" name="Google Shape;173;p32"/>
          <p:cNvGraphicFramePr/>
          <p:nvPr/>
        </p:nvGraphicFramePr>
        <p:xfrm>
          <a:off x="1412400" y="3225475"/>
          <a:ext cx="6797000" cy="1165770"/>
        </p:xfrm>
        <a:graphic>
          <a:graphicData uri="http://schemas.openxmlformats.org/drawingml/2006/table">
            <a:tbl>
              <a:tblPr>
                <a:noFill/>
                <a:tableStyleId>{1CF6ECE0-751D-44F8-A30E-DA824D719EFF}</a:tableStyleId>
              </a:tblPr>
              <a:tblGrid>
                <a:gridCol w="1359400"/>
                <a:gridCol w="1359400"/>
                <a:gridCol w="1359400"/>
                <a:gridCol w="1359400"/>
                <a:gridCol w="1359400"/>
              </a:tblGrid>
              <a:tr h="381000">
                <a:tc>
                  <a:txBody>
                    <a:bodyPr/>
                    <a:lstStyle/>
                    <a:p>
                      <a:pPr marL="0" lvl="0" indent="0" algn="l" rtl="0">
                        <a:spcBef>
                          <a:spcPts val="0"/>
                        </a:spcBef>
                        <a:spcAft>
                          <a:spcPts val="0"/>
                        </a:spcAft>
                        <a:buNone/>
                      </a:pPr>
                      <a:r>
                        <a:rPr lang="en-GB">
                          <a:solidFill>
                            <a:srgbClr val="FFFFFF"/>
                          </a:solidFill>
                        </a:rPr>
                        <a:t>Variable</a:t>
                      </a:r>
                      <a:endParaRPr>
                        <a:solidFill>
                          <a:srgbClr val="FFFFFF"/>
                        </a:solidFill>
                      </a:endParaRPr>
                    </a:p>
                  </a:txBody>
                  <a:tcPr marL="91425" marR="91425" marT="91425" marB="91425"/>
                </a:tc>
                <a:tc>
                  <a:txBody>
                    <a:bodyPr/>
                    <a:lstStyle/>
                    <a:p>
                      <a:pPr marL="0" lvl="0" indent="0" algn="l" rtl="0">
                        <a:spcBef>
                          <a:spcPts val="0"/>
                        </a:spcBef>
                        <a:spcAft>
                          <a:spcPts val="0"/>
                        </a:spcAft>
                        <a:buNone/>
                      </a:pPr>
                      <a:r>
                        <a:rPr lang="en-GB" dirty="0">
                          <a:solidFill>
                            <a:srgbClr val="FFFFFF"/>
                          </a:solidFill>
                        </a:rPr>
                        <a:t>Coefficient</a:t>
                      </a:r>
                      <a:endParaRPr dirty="0">
                        <a:solidFill>
                          <a:srgbClr val="FFFFFF"/>
                        </a:solidFill>
                      </a:endParaRPr>
                    </a:p>
                  </a:txBody>
                  <a:tcPr marL="91425" marR="91425" marT="91425" marB="91425"/>
                </a:tc>
                <a:tc>
                  <a:txBody>
                    <a:bodyPr/>
                    <a:lstStyle/>
                    <a:p>
                      <a:pPr marL="0" lvl="0" indent="0" algn="l" rtl="0">
                        <a:spcBef>
                          <a:spcPts val="0"/>
                        </a:spcBef>
                        <a:spcAft>
                          <a:spcPts val="0"/>
                        </a:spcAft>
                        <a:buNone/>
                      </a:pPr>
                      <a:r>
                        <a:rPr lang="en-GB" dirty="0">
                          <a:solidFill>
                            <a:srgbClr val="FFFFFF"/>
                          </a:solidFill>
                        </a:rPr>
                        <a:t>St. error</a:t>
                      </a:r>
                      <a:endParaRPr dirty="0">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T statistic</a:t>
                      </a:r>
                      <a:endParaRPr>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p-value</a:t>
                      </a:r>
                      <a:endParaRPr>
                        <a:solidFill>
                          <a:srgbClr val="FFFFFF"/>
                        </a:solidFill>
                      </a:endParaRPr>
                    </a:p>
                  </a:txBody>
                  <a:tcPr marL="91425" marR="91425" marT="91425" marB="91425"/>
                </a:tc>
              </a:tr>
              <a:tr h="381000">
                <a:tc>
                  <a:txBody>
                    <a:bodyPr/>
                    <a:lstStyle/>
                    <a:p>
                      <a:pPr marL="0" lvl="0" indent="0" algn="l" rtl="0">
                        <a:spcBef>
                          <a:spcPts val="0"/>
                        </a:spcBef>
                        <a:spcAft>
                          <a:spcPts val="0"/>
                        </a:spcAft>
                        <a:buNone/>
                      </a:pPr>
                      <a:r>
                        <a:rPr lang="en-GB">
                          <a:solidFill>
                            <a:srgbClr val="FFFFFF"/>
                          </a:solidFill>
                        </a:rPr>
                        <a:t>Theta 1</a:t>
                      </a:r>
                      <a:endParaRPr>
                        <a:solidFill>
                          <a:srgbClr val="FFFFFF"/>
                        </a:solidFill>
                      </a:endParaRPr>
                    </a:p>
                  </a:txBody>
                  <a:tcPr marL="91425" marR="91425" marT="91425" marB="91425"/>
                </a:tc>
                <a:tc>
                  <a:txBody>
                    <a:bodyPr/>
                    <a:lstStyle/>
                    <a:p>
                      <a:pPr marL="0" lvl="0" indent="0" algn="l" rtl="0">
                        <a:spcBef>
                          <a:spcPts val="0"/>
                        </a:spcBef>
                        <a:spcAft>
                          <a:spcPts val="0"/>
                        </a:spcAft>
                        <a:buNone/>
                      </a:pPr>
                      <a:r>
                        <a:rPr lang="en-GB" dirty="0">
                          <a:solidFill>
                            <a:srgbClr val="FFFFFF"/>
                          </a:solidFill>
                        </a:rPr>
                        <a:t>1.68559</a:t>
                      </a:r>
                      <a:endParaRPr dirty="0">
                        <a:solidFill>
                          <a:srgbClr val="FFFFFF"/>
                        </a:solidFill>
                      </a:endParaRPr>
                    </a:p>
                  </a:txBody>
                  <a:tcPr marL="91425" marR="91425" marT="91425" marB="91425"/>
                </a:tc>
                <a:tc>
                  <a:txBody>
                    <a:bodyPr/>
                    <a:lstStyle/>
                    <a:p>
                      <a:pPr marL="0" lvl="0" indent="0" algn="l" rtl="0">
                        <a:spcBef>
                          <a:spcPts val="0"/>
                        </a:spcBef>
                        <a:spcAft>
                          <a:spcPts val="0"/>
                        </a:spcAft>
                        <a:buNone/>
                      </a:pPr>
                      <a:r>
                        <a:rPr lang="en-GB" dirty="0">
                          <a:solidFill>
                            <a:srgbClr val="FFFFFF"/>
                          </a:solidFill>
                        </a:rPr>
                        <a:t>0.0456203</a:t>
                      </a:r>
                      <a:endParaRPr dirty="0"/>
                    </a:p>
                  </a:txBody>
                  <a:tcPr marL="91425" marR="91425" marT="91425" marB="91425"/>
                </a:tc>
                <a:tc>
                  <a:txBody>
                    <a:bodyPr/>
                    <a:lstStyle/>
                    <a:p>
                      <a:pPr marL="0" lvl="0" indent="0" algn="l" rtl="0">
                        <a:spcBef>
                          <a:spcPts val="0"/>
                        </a:spcBef>
                        <a:spcAft>
                          <a:spcPts val="0"/>
                        </a:spcAft>
                        <a:buNone/>
                      </a:pPr>
                      <a:r>
                        <a:rPr lang="en-GB">
                          <a:solidFill>
                            <a:srgbClr val="FFFFFF"/>
                          </a:solidFill>
                        </a:rPr>
                        <a:t>36.9481</a:t>
                      </a:r>
                      <a:endParaRPr lang="en-GB">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0.000</a:t>
                      </a:r>
                      <a:endParaRPr lang="en-GB">
                        <a:solidFill>
                          <a:srgbClr val="FFFFFF"/>
                        </a:solidFill>
                      </a:endParaRPr>
                    </a:p>
                  </a:txBody>
                  <a:tcPr marL="91425" marR="91425" marT="91425" marB="91425"/>
                </a:tc>
              </a:tr>
              <a:tr h="381000">
                <a:tc>
                  <a:txBody>
                    <a:bodyPr/>
                    <a:lstStyle/>
                    <a:p>
                      <a:pPr marL="0" lvl="0" indent="0" algn="l" rtl="0">
                        <a:spcBef>
                          <a:spcPts val="0"/>
                        </a:spcBef>
                        <a:spcAft>
                          <a:spcPts val="0"/>
                        </a:spcAft>
                        <a:buNone/>
                      </a:pPr>
                      <a:r>
                        <a:rPr lang="en-GB" dirty="0">
                          <a:solidFill>
                            <a:srgbClr val="FFFFFF"/>
                          </a:solidFill>
                        </a:rPr>
                        <a:t>Theta 2</a:t>
                      </a:r>
                      <a:endParaRPr dirty="0">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0.883683</a:t>
                      </a:r>
                      <a:endParaRPr lang="en-GB">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0.0492842</a:t>
                      </a:r>
                      <a:endParaRPr lang="en-GB">
                        <a:solidFill>
                          <a:srgbClr val="FFFFFF"/>
                        </a:solidFill>
                      </a:endParaRPr>
                    </a:p>
                  </a:txBody>
                  <a:tcPr marL="91425" marR="91425" marT="91425" marB="91425"/>
                </a:tc>
                <a:tc>
                  <a:txBody>
                    <a:bodyPr/>
                    <a:lstStyle/>
                    <a:p>
                      <a:pPr marL="0" lvl="0" indent="0" algn="l" rtl="0">
                        <a:spcBef>
                          <a:spcPts val="0"/>
                        </a:spcBef>
                        <a:spcAft>
                          <a:spcPts val="0"/>
                        </a:spcAft>
                        <a:buNone/>
                      </a:pPr>
                      <a:r>
                        <a:rPr lang="en-GB">
                          <a:solidFill>
                            <a:srgbClr val="FFFFFF"/>
                          </a:solidFill>
                        </a:rPr>
                        <a:t>17.9303</a:t>
                      </a:r>
                      <a:endParaRPr lang="en-GB">
                        <a:solidFill>
                          <a:srgbClr val="FFFFFF"/>
                        </a:solidFill>
                      </a:endParaRPr>
                    </a:p>
                  </a:txBody>
                  <a:tcPr marL="91425" marR="91425" marT="91425" marB="91425"/>
                </a:tc>
                <a:tc>
                  <a:txBody>
                    <a:bodyPr/>
                    <a:lstStyle/>
                    <a:p>
                      <a:pPr marL="0" lvl="0" indent="0" algn="l" rtl="0">
                        <a:spcBef>
                          <a:spcPts val="0"/>
                        </a:spcBef>
                        <a:spcAft>
                          <a:spcPts val="0"/>
                        </a:spcAft>
                        <a:buNone/>
                      </a:pPr>
                      <a:r>
                        <a:rPr lang="en-GB" dirty="0">
                          <a:solidFill>
                            <a:srgbClr val="FFFFFF"/>
                          </a:solidFill>
                        </a:rPr>
                        <a:t>0.00</a:t>
                      </a:r>
                      <a:endParaRPr dirty="0"/>
                    </a:p>
                  </a:txBody>
                  <a:tcPr marL="91425" marR="91425" marT="91425" marB="91425"/>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77"/>
        <p:cNvGrpSpPr/>
        <p:nvPr/>
      </p:nvGrpSpPr>
      <p:grpSpPr>
        <a:xfrm>
          <a:off x="0" y="0"/>
          <a:ext cx="0" cy="0"/>
          <a:chOff x="0" y="0"/>
          <a:chExt cx="0" cy="0"/>
        </a:xfrm>
      </p:grpSpPr>
      <p:sp>
        <p:nvSpPr>
          <p:cNvPr id="178" name="Google Shape;178;p33"/>
          <p:cNvSpPr txBox="1">
            <a:spLocks noGrp="1"/>
          </p:cNvSpPr>
          <p:nvPr>
            <p:ph type="title"/>
          </p:nvPr>
        </p:nvSpPr>
        <p:spPr>
          <a:xfrm>
            <a:off x="2233650" y="328067"/>
            <a:ext cx="4676700" cy="6797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CONTD..</a:t>
            </a:r>
            <a:endParaRPr sz="3600" dirty="0">
              <a:latin typeface="Baskerville Old Face" panose="02020602080505020303" pitchFamily="18" charset="0"/>
            </a:endParaRPr>
          </a:p>
        </p:txBody>
      </p:sp>
      <p:sp>
        <p:nvSpPr>
          <p:cNvPr id="180" name="Google Shape;180;p33"/>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indent="0"/>
            <a:r>
              <a:rPr lang="en-GB" sz="2200" dirty="0">
                <a:latin typeface="Baskerville Old Face" panose="02020602080505020303" pitchFamily="18" charset="0"/>
              </a:rPr>
              <a:t>Now, we consider the graph of the residuals</a:t>
            </a:r>
            <a:endParaRPr sz="2200" dirty="0">
              <a:latin typeface="Baskerville Old Face" panose="02020602080505020303" pitchFamily="18" charset="0"/>
            </a:endParaRPr>
          </a:p>
          <a:p>
            <a:pPr marL="0" indent="0"/>
            <a:r>
              <a:rPr lang="en-GB" sz="2200" dirty="0">
                <a:latin typeface="Baskerville Old Face" panose="02020602080505020303" pitchFamily="18" charset="0"/>
              </a:rPr>
              <a:t>Figure : Residuals from MA(2) mode</a:t>
            </a:r>
            <a:endParaRPr sz="2200" dirty="0">
              <a:latin typeface="Baskerville Old Face" panose="02020602080505020303" pitchFamily="18" charset="0"/>
            </a:endParaRPr>
          </a:p>
          <a:p>
            <a:pPr marL="0" lvl="0" indent="0" algn="l" rtl="0">
              <a:spcBef>
                <a:spcPts val="0"/>
              </a:spcBef>
              <a:spcAft>
                <a:spcPts val="0"/>
              </a:spcAft>
              <a:buNone/>
            </a:pPr>
            <a:endParaRPr sz="2200" dirty="0"/>
          </a:p>
          <a:p>
            <a:pPr marL="0" lvl="0" indent="0" algn="l" rtl="0">
              <a:spcBef>
                <a:spcPts val="0"/>
              </a:spcBef>
              <a:spcAft>
                <a:spcPts val="0"/>
              </a:spcAft>
              <a:buNone/>
            </a:pPr>
            <a:endParaRPr sz="2200" dirty="0"/>
          </a:p>
        </p:txBody>
      </p:sp>
      <p:cxnSp>
        <p:nvCxnSpPr>
          <p:cNvPr id="179" name="Google Shape;179;p33"/>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pic>
        <p:nvPicPr>
          <p:cNvPr id="181" name="Google Shape;181;p33"/>
          <p:cNvPicPr preferRelativeResize="0"/>
          <p:nvPr/>
        </p:nvPicPr>
        <p:blipFill>
          <a:blip r:embed="rId2"/>
          <a:stretch>
            <a:fillRect/>
          </a:stretch>
        </p:blipFill>
        <p:spPr>
          <a:xfrm>
            <a:off x="2262188" y="2242625"/>
            <a:ext cx="4619625" cy="2405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a:off x="1619395" y="-5875"/>
            <a:ext cx="594011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400" dirty="0">
                <a:latin typeface="Baskerville Old Face" panose="02020602080505020303" pitchFamily="18" charset="0"/>
              </a:rPr>
              <a:t>Introduction</a:t>
            </a:r>
            <a:r>
              <a:rPr lang="en-GB" sz="4400" dirty="0"/>
              <a:t> </a:t>
            </a:r>
            <a:endParaRPr sz="4400" dirty="0"/>
          </a:p>
        </p:txBody>
      </p:sp>
      <p:sp>
        <p:nvSpPr>
          <p:cNvPr id="114" name="Google Shape;114;p24"/>
          <p:cNvSpPr txBox="1">
            <a:spLocks noGrp="1"/>
          </p:cNvSpPr>
          <p:nvPr>
            <p:ph type="subTitle" idx="1"/>
          </p:nvPr>
        </p:nvSpPr>
        <p:spPr>
          <a:xfrm>
            <a:off x="720000" y="1152474"/>
            <a:ext cx="7704000" cy="3775509"/>
          </a:xfrm>
          <a:prstGeom prst="rect">
            <a:avLst/>
          </a:prstGeom>
          <a:solidFill>
            <a:schemeClr val="dk1">
              <a:alpha val="56699"/>
            </a:schemeClr>
          </a:solidFill>
        </p:spPr>
        <p:txBody>
          <a:bodyPr spcFirstLastPara="1" wrap="square" lIns="234000" tIns="234000" rIns="234000" bIns="91425" anchor="t" anchorCtr="0">
            <a:noAutofit/>
          </a:bodyPr>
          <a:lstStyle/>
          <a:p>
            <a:pPr marL="0" indent="0" algn="just">
              <a:lnSpc>
                <a:spcPct val="115000"/>
              </a:lnSpc>
              <a:buClr>
                <a:srgbClr val="F2F2F2"/>
              </a:buClr>
              <a:buSzPts val="2200"/>
            </a:pPr>
            <a:r>
              <a:rPr lang="en-IN" sz="1800" dirty="0">
                <a:solidFill>
                  <a:srgbClr val="FFFF00"/>
                </a:solidFill>
                <a:latin typeface="Merriweather" panose="00000500000000000000" pitchFamily="2" charset="0"/>
                <a:cs typeface="Mangal" panose="02040503050203030202" pitchFamily="18" charset="0"/>
                <a:sym typeface="Fira Sans Condensed Light" panose="020B0503050000020004"/>
              </a:rPr>
              <a:t>“Let data speak themselves” </a:t>
            </a:r>
            <a:endParaRPr lang="en-IN" sz="1800" dirty="0">
              <a:solidFill>
                <a:srgbClr val="FFFF00"/>
              </a:solidFill>
              <a:latin typeface="Merriweather" panose="00000500000000000000" pitchFamily="2" charset="0"/>
              <a:cs typeface="Mangal" panose="02040503050203030202" pitchFamily="18" charset="0"/>
              <a:sym typeface="Fira Sans Condensed Light" panose="020B0503050000020004"/>
            </a:endParaRPr>
          </a:p>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Time series forecasting is the process of </a:t>
            </a:r>
            <a:r>
              <a:rPr lang="en-IN" sz="1800" dirty="0" err="1">
                <a:solidFill>
                  <a:schemeClr val="tx2"/>
                </a:solidFill>
                <a:latin typeface="Merriweather" panose="00000500000000000000" pitchFamily="2" charset="0"/>
                <a:cs typeface="Mangal" panose="02040503050203030202" pitchFamily="18" charset="0"/>
                <a:sym typeface="Fira Sans Condensed Light" panose="020B0503050000020004"/>
              </a:rPr>
              <a:t>analyzing</a:t>
            </a: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 time        series data using statistics and </a:t>
            </a:r>
            <a:r>
              <a:rPr lang="en-IN" sz="1800" dirty="0" err="1">
                <a:solidFill>
                  <a:schemeClr val="tx2"/>
                </a:solidFill>
                <a:latin typeface="Merriweather" panose="00000500000000000000" pitchFamily="2" charset="0"/>
                <a:cs typeface="Mangal" panose="02040503050203030202" pitchFamily="18" charset="0"/>
                <a:sym typeface="Fira Sans Condensed Light" panose="020B0503050000020004"/>
              </a:rPr>
              <a:t>modeling</a:t>
            </a: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 to make predictions and inform strategic decision-making. </a:t>
            </a:r>
            <a:endPar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Forecasting insight about which outcomes are more likely—    or less likely</a:t>
            </a:r>
            <a:endPar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Applications including: weather forecasting, climate forecasting, economic forecasting, healthcare forecasting engineering forecasting, finance forecasting, retail forecasting, business forecasting, environmental studies forecasting, social studies forecasting, and more.</a:t>
            </a:r>
            <a:endPar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457200" lvl="0" indent="-368300" algn="l" rtl="0">
              <a:spcBef>
                <a:spcPts val="0"/>
              </a:spcBef>
              <a:spcAft>
                <a:spcPts val="0"/>
              </a:spcAft>
              <a:buSzPts val="2200"/>
              <a:buChar char="●"/>
            </a:pPr>
            <a:endParaRPr sz="2200" dirty="0">
              <a:solidFill>
                <a:schemeClr val="tx2"/>
              </a:solidFill>
            </a:endParaRPr>
          </a:p>
        </p:txBody>
      </p:sp>
      <p:cxnSp>
        <p:nvCxnSpPr>
          <p:cNvPr id="113" name="Google Shape;113;p24"/>
          <p:cNvCxnSpPr/>
          <p:nvPr/>
        </p:nvCxnSpPr>
        <p:spPr>
          <a:xfrm>
            <a:off x="1863040" y="1007825"/>
            <a:ext cx="45105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85"/>
        <p:cNvGrpSpPr/>
        <p:nvPr/>
      </p:nvGrpSpPr>
      <p:grpSpPr>
        <a:xfrm>
          <a:off x="0" y="0"/>
          <a:ext cx="0" cy="0"/>
          <a:chOff x="0" y="0"/>
          <a:chExt cx="0" cy="0"/>
        </a:xfrm>
      </p:grpSpPr>
      <p:sp>
        <p:nvSpPr>
          <p:cNvPr id="186" name="Google Shape;186;p34"/>
          <p:cNvSpPr txBox="1">
            <a:spLocks noGrp="1"/>
          </p:cNvSpPr>
          <p:nvPr>
            <p:ph type="title"/>
          </p:nvPr>
        </p:nvSpPr>
        <p:spPr>
          <a:xfrm>
            <a:off x="2233650" y="314107"/>
            <a:ext cx="4676700" cy="69371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600" dirty="0">
                <a:latin typeface="Baskerville Old Face" panose="02020602080505020303" pitchFamily="18" charset="0"/>
              </a:rPr>
              <a:t>CONTD..</a:t>
            </a:r>
            <a:endParaRPr sz="3600" dirty="0">
              <a:latin typeface="Baskerville Old Face" panose="02020602080505020303" pitchFamily="18" charset="0"/>
            </a:endParaRPr>
          </a:p>
        </p:txBody>
      </p:sp>
      <p:sp>
        <p:nvSpPr>
          <p:cNvPr id="188" name="Google Shape;188;p34"/>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endParaRPr sz="2200"/>
          </a:p>
          <a:p>
            <a:pPr marL="0" lvl="0" indent="0" algn="l" rtl="0">
              <a:spcBef>
                <a:spcPts val="0"/>
              </a:spcBef>
              <a:spcAft>
                <a:spcPts val="0"/>
              </a:spcAft>
              <a:buNone/>
            </a:pPr>
            <a:endParaRPr sz="2200" baseline="-25000"/>
          </a:p>
          <a:p>
            <a:pPr marL="0" lvl="0" indent="0" algn="l" rtl="0">
              <a:spcBef>
                <a:spcPts val="0"/>
              </a:spcBef>
              <a:spcAft>
                <a:spcPts val="0"/>
              </a:spcAft>
              <a:buNone/>
            </a:pPr>
            <a:r>
              <a:rPr lang="en-GB" sz="2200"/>
              <a:t>           </a:t>
            </a:r>
            <a:endParaRPr sz="2200"/>
          </a:p>
        </p:txBody>
      </p:sp>
      <p:cxnSp>
        <p:nvCxnSpPr>
          <p:cNvPr id="187" name="Google Shape;187;p34"/>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pic>
        <p:nvPicPr>
          <p:cNvPr id="189" name="Google Shape;189;p34"/>
          <p:cNvPicPr preferRelativeResize="0"/>
          <p:nvPr/>
        </p:nvPicPr>
        <p:blipFill>
          <a:blip r:embed="rId2"/>
          <a:stretch>
            <a:fillRect/>
          </a:stretch>
        </p:blipFill>
        <p:spPr>
          <a:xfrm>
            <a:off x="2059387" y="1574944"/>
            <a:ext cx="5025225" cy="25812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93"/>
        <p:cNvGrpSpPr/>
        <p:nvPr/>
      </p:nvGrpSpPr>
      <p:grpSpPr>
        <a:xfrm>
          <a:off x="0" y="0"/>
          <a:ext cx="0" cy="0"/>
          <a:chOff x="0" y="0"/>
          <a:chExt cx="0" cy="0"/>
        </a:xfrm>
      </p:grpSpPr>
      <p:sp>
        <p:nvSpPr>
          <p:cNvPr id="194" name="Google Shape;194;p35"/>
          <p:cNvSpPr txBox="1">
            <a:spLocks noGrp="1"/>
          </p:cNvSpPr>
          <p:nvPr>
            <p:ph type="title"/>
          </p:nvPr>
        </p:nvSpPr>
        <p:spPr>
          <a:xfrm>
            <a:off x="2233650" y="-5875"/>
            <a:ext cx="4676700" cy="101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000"/>
              <a:t>CONTD..</a:t>
            </a:r>
            <a:endParaRPr sz="6000"/>
          </a:p>
        </p:txBody>
      </p:sp>
      <p:sp>
        <p:nvSpPr>
          <p:cNvPr id="196" name="Google Shape;196;p35"/>
          <p:cNvSpPr txBox="1">
            <a:spLocks noGrp="1"/>
          </p:cNvSpPr>
          <p:nvPr>
            <p:ph type="subTitle" idx="1"/>
          </p:nvPr>
        </p:nvSpPr>
        <p:spPr>
          <a:xfrm>
            <a:off x="729948" y="1285098"/>
            <a:ext cx="7684104" cy="3231061"/>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l" rtl="0">
              <a:spcBef>
                <a:spcPts val="0"/>
              </a:spcBef>
              <a:spcAft>
                <a:spcPts val="0"/>
              </a:spcAft>
              <a:buNone/>
            </a:pPr>
            <a:r>
              <a:rPr lang="en-GB" sz="2200" dirty="0"/>
              <a:t>By analysing the SACF and SPACF of residuals presented in figure, we note that any term isn’t significant and Q25 = 16.4450 do not indicate any autocorrelation in the residuals. They can be assimilate to a white noise process. </a:t>
            </a:r>
            <a:endParaRPr sz="2200" dirty="0"/>
          </a:p>
          <a:p>
            <a:pPr marL="0" lvl="0" indent="0" algn="l" rtl="0">
              <a:spcBef>
                <a:spcPts val="0"/>
              </a:spcBef>
              <a:spcAft>
                <a:spcPts val="0"/>
              </a:spcAft>
              <a:buNone/>
            </a:pPr>
            <a:r>
              <a:rPr lang="en-GB" sz="2200" dirty="0"/>
              <a:t> </a:t>
            </a:r>
            <a:endParaRPr lang="en-GB" sz="2200" dirty="0"/>
          </a:p>
          <a:p>
            <a:pPr marL="0" lvl="0" indent="0" algn="l" rtl="0">
              <a:spcBef>
                <a:spcPts val="0"/>
              </a:spcBef>
              <a:spcAft>
                <a:spcPts val="0"/>
              </a:spcAft>
              <a:buNone/>
            </a:pPr>
            <a:r>
              <a:rPr lang="en-GB" sz="2200" dirty="0"/>
              <a:t>We conclude that the MA(2) model defined by x</a:t>
            </a:r>
            <a:r>
              <a:rPr lang="en-GB" sz="2200" baseline="-25000" dirty="0"/>
              <a:t>t</a:t>
            </a:r>
            <a:r>
              <a:rPr lang="en-GB" sz="2200" dirty="0"/>
              <a:t> = u</a:t>
            </a:r>
            <a:r>
              <a:rPr lang="en-GB" sz="2200" baseline="-25000" dirty="0"/>
              <a:t>t</a:t>
            </a:r>
            <a:r>
              <a:rPr lang="en-GB" sz="2200" dirty="0"/>
              <a:t> + 1.686u</a:t>
            </a:r>
            <a:r>
              <a:rPr lang="en-GB" sz="2200" baseline="-25000" dirty="0"/>
              <a:t>t−1</a:t>
            </a:r>
            <a:r>
              <a:rPr lang="en-GB" sz="2200" dirty="0"/>
              <a:t> + 0.884u</a:t>
            </a:r>
            <a:r>
              <a:rPr lang="en-GB" sz="2200" baseline="-25000" dirty="0"/>
              <a:t>t−2</a:t>
            </a:r>
            <a:r>
              <a:rPr lang="en-GB" sz="2200" dirty="0"/>
              <a:t>, u</a:t>
            </a:r>
            <a:r>
              <a:rPr lang="en-GB" sz="2200" baseline="-25000" dirty="0"/>
              <a:t>t</a:t>
            </a:r>
            <a:r>
              <a:rPr lang="en-GB" sz="2200" dirty="0"/>
              <a:t> ∼ WN(0, 0.94) appear to fit the data very well.</a:t>
            </a:r>
            <a:endParaRPr sz="2200" dirty="0"/>
          </a:p>
        </p:txBody>
      </p:sp>
      <p:cxnSp>
        <p:nvCxnSpPr>
          <p:cNvPr id="195" name="Google Shape;195;p35"/>
          <p:cNvCxnSpPr/>
          <p:nvPr/>
        </p:nvCxnSpPr>
        <p:spPr>
          <a:xfrm>
            <a:off x="3150750" y="944525"/>
            <a:ext cx="28425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200"/>
        <p:cNvGrpSpPr/>
        <p:nvPr/>
      </p:nvGrpSpPr>
      <p:grpSpPr>
        <a:xfrm>
          <a:off x="0" y="0"/>
          <a:ext cx="0" cy="0"/>
          <a:chOff x="0" y="0"/>
          <a:chExt cx="0" cy="0"/>
        </a:xfrm>
      </p:grpSpPr>
      <p:sp>
        <p:nvSpPr>
          <p:cNvPr id="201" name="Google Shape;201;p36"/>
          <p:cNvSpPr txBox="1">
            <a:spLocks noGrp="1"/>
          </p:cNvSpPr>
          <p:nvPr>
            <p:ph type="title"/>
          </p:nvPr>
        </p:nvSpPr>
        <p:spPr>
          <a:xfrm>
            <a:off x="2233650" y="0"/>
            <a:ext cx="4676700" cy="101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000"/>
              <a:t>REFFERENCES</a:t>
            </a:r>
            <a:endParaRPr sz="6000"/>
          </a:p>
        </p:txBody>
      </p:sp>
      <p:sp>
        <p:nvSpPr>
          <p:cNvPr id="203" name="Google Shape;203;p36"/>
          <p:cNvSpPr txBox="1">
            <a:spLocks noGrp="1"/>
          </p:cNvSpPr>
          <p:nvPr>
            <p:ph type="subTitle" idx="1"/>
          </p:nvPr>
        </p:nvSpPr>
        <p:spPr>
          <a:xfrm>
            <a:off x="845643" y="1480542"/>
            <a:ext cx="7704000" cy="2540026"/>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68300" algn="l" rtl="0">
              <a:spcBef>
                <a:spcPts val="0"/>
              </a:spcBef>
              <a:spcAft>
                <a:spcPts val="0"/>
              </a:spcAft>
              <a:buSzPts val="2200"/>
              <a:buChar char="●"/>
            </a:pPr>
            <a:r>
              <a:rPr lang="en-GB" sz="2200" u="sng" dirty="0">
                <a:solidFill>
                  <a:schemeClr val="hlink"/>
                </a:solidFill>
                <a:hlinkClick r:id="rId2"/>
              </a:rPr>
              <a:t>https://youtu.be/kaXKnjCvEUQ</a:t>
            </a:r>
            <a:endParaRPr sz="2200" dirty="0"/>
          </a:p>
          <a:p>
            <a:pPr marL="457200" lvl="0" indent="-368300" algn="l" rtl="0">
              <a:spcBef>
                <a:spcPts val="0"/>
              </a:spcBef>
              <a:spcAft>
                <a:spcPts val="0"/>
              </a:spcAft>
              <a:buSzPts val="2200"/>
              <a:buChar char="●"/>
            </a:pPr>
            <a:r>
              <a:rPr lang="en-GB" sz="2200" u="sng" dirty="0">
                <a:solidFill>
                  <a:schemeClr val="hlink"/>
                </a:solidFill>
                <a:hlinkClick r:id="rId3"/>
              </a:rPr>
              <a:t>https://en.wikipedia.org/wiki/Autoregressive%E2%80%93moving-average_model</a:t>
            </a:r>
            <a:endParaRPr sz="2200" dirty="0"/>
          </a:p>
          <a:p>
            <a:pPr marL="457200" lvl="0" indent="-368300" algn="l" rtl="0">
              <a:spcBef>
                <a:spcPts val="0"/>
              </a:spcBef>
              <a:spcAft>
                <a:spcPts val="0"/>
              </a:spcAft>
              <a:buSzPts val="2200"/>
              <a:buChar char="●"/>
            </a:pPr>
            <a:r>
              <a:rPr lang="en-GB" sz="2200" u="sng" dirty="0">
                <a:solidFill>
                  <a:schemeClr val="hlink"/>
                </a:solidFill>
                <a:hlinkClick r:id="rId4"/>
              </a:rPr>
              <a:t>http://www.phdeconomics.sssup.it/documents/Lesson15.pdf</a:t>
            </a:r>
            <a:r>
              <a:rPr lang="en-GB" sz="2200" dirty="0"/>
              <a:t> </a:t>
            </a:r>
            <a:endParaRPr lang="en-GB" sz="2200" dirty="0"/>
          </a:p>
          <a:p>
            <a:pPr marL="457200" lvl="0" indent="-368300" algn="l" rtl="0">
              <a:spcBef>
                <a:spcPts val="0"/>
              </a:spcBef>
              <a:spcAft>
                <a:spcPts val="0"/>
              </a:spcAft>
              <a:buSzPts val="2200"/>
              <a:buChar char="●"/>
            </a:pPr>
            <a:r>
              <a:rPr lang="en-US" sz="2200" u="sng" dirty="0">
                <a:solidFill>
                  <a:schemeClr val="hlink"/>
                </a:solidFill>
                <a:hlinkClick r:id="rId5"/>
              </a:rPr>
              <a:t>Box-Jenkins (ARMA and ARIMA) Method with EViews Part (2/2) - YouTube</a:t>
            </a:r>
            <a:endParaRPr sz="2200" u="sng" dirty="0">
              <a:solidFill>
                <a:schemeClr val="hlink"/>
              </a:solidFill>
            </a:endParaRPr>
          </a:p>
          <a:p>
            <a:pPr marL="0" lvl="0" indent="0" algn="ctr" rtl="0">
              <a:spcBef>
                <a:spcPts val="0"/>
              </a:spcBef>
              <a:spcAft>
                <a:spcPts val="0"/>
              </a:spcAft>
              <a:buNone/>
            </a:pPr>
            <a:endParaRPr sz="2200" baseline="-25000" dirty="0"/>
          </a:p>
          <a:p>
            <a:pPr marL="0" lvl="0" indent="0" algn="l" rtl="0">
              <a:spcBef>
                <a:spcPts val="0"/>
              </a:spcBef>
              <a:spcAft>
                <a:spcPts val="0"/>
              </a:spcAft>
              <a:buNone/>
            </a:pPr>
            <a:r>
              <a:rPr lang="en-GB" sz="2200" baseline="-25000" dirty="0"/>
              <a:t>         </a:t>
            </a:r>
            <a:endParaRPr sz="2200" baseline="-25000" dirty="0"/>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202" name="Google Shape;202;p36"/>
          <p:cNvCxnSpPr/>
          <p:nvPr/>
        </p:nvCxnSpPr>
        <p:spPr>
          <a:xfrm>
            <a:off x="2321400" y="928700"/>
            <a:ext cx="45012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207"/>
        <p:cNvGrpSpPr/>
        <p:nvPr/>
      </p:nvGrpSpPr>
      <p:grpSpPr>
        <a:xfrm>
          <a:off x="0" y="0"/>
          <a:ext cx="0" cy="0"/>
          <a:chOff x="0" y="0"/>
          <a:chExt cx="0" cy="0"/>
        </a:xfrm>
      </p:grpSpPr>
      <p:pic>
        <p:nvPicPr>
          <p:cNvPr id="208" name="Google Shape;208;p37"/>
          <p:cNvPicPr preferRelativeResize="0"/>
          <p:nvPr/>
        </p:nvPicPr>
        <p:blipFill>
          <a:blip r:embed="rId2">
            <a:alphaModFix amt="66000"/>
          </a:blip>
          <a:stretch>
            <a:fillRect/>
          </a:stretch>
        </p:blipFill>
        <p:spPr>
          <a:xfrm>
            <a:off x="1118292" y="3608739"/>
            <a:ext cx="8680374" cy="5008975"/>
          </a:xfrm>
          <a:prstGeom prst="rect">
            <a:avLst/>
          </a:prstGeom>
          <a:noFill/>
          <a:ln>
            <a:noFill/>
          </a:ln>
        </p:spPr>
      </p:pic>
      <p:sp>
        <p:nvSpPr>
          <p:cNvPr id="209" name="Google Shape;209;p37"/>
          <p:cNvSpPr txBox="1">
            <a:spLocks noGrp="1"/>
          </p:cNvSpPr>
          <p:nvPr>
            <p:ph type="title"/>
          </p:nvPr>
        </p:nvSpPr>
        <p:spPr>
          <a:xfrm>
            <a:off x="1393231" y="944063"/>
            <a:ext cx="6357538" cy="230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8800" dirty="0">
                <a:solidFill>
                  <a:srgbClr val="FFFF00"/>
                </a:solidFill>
              </a:rPr>
              <a:t>THANK YOU!</a:t>
            </a:r>
            <a:endParaRPr sz="8800" dirty="0">
              <a:solidFill>
                <a:srgbClr val="FFF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a:off x="2540776" y="-5875"/>
            <a:ext cx="5123432" cy="1013700"/>
          </a:xfrm>
          <a:prstGeom prst="rect">
            <a:avLst/>
          </a:prstGeom>
        </p:spPr>
        <p:txBody>
          <a:bodyPr spcFirstLastPara="1" wrap="square" lIns="91425" tIns="91425" rIns="91425" bIns="91425" anchor="t" anchorCtr="0">
            <a:noAutofit/>
          </a:bodyPr>
          <a:lstStyle/>
          <a:p>
            <a:pPr marL="0" lvl="0" indent="0" algn="just">
              <a:lnSpc>
                <a:spcPct val="115000"/>
              </a:lnSpc>
              <a:buClr>
                <a:srgbClr val="F2F2F2"/>
              </a:buClr>
              <a:buSzPts val="2200"/>
              <a:buFont typeface="Fira Sans Condensed Light" panose="020B0503050000020004"/>
              <a:buNone/>
            </a:pPr>
            <a:r>
              <a:rPr lang="en-IN" sz="4800" cap="none" dirty="0">
                <a:solidFill>
                  <a:schemeClr val="tx2"/>
                </a:solidFill>
                <a:latin typeface="Baskerville Old Face" panose="02020602080505020303" pitchFamily="18" charset="0"/>
                <a:cs typeface="Mangal" panose="02040503050203030202" pitchFamily="18" charset="0"/>
                <a:sym typeface="Fira Sans Condensed Light" panose="020B0503050000020004"/>
              </a:rPr>
              <a:t>Assumptions</a:t>
            </a:r>
            <a:r>
              <a:rPr lang="en-GB" sz="4800" cap="none" dirty="0">
                <a:solidFill>
                  <a:schemeClr val="tx2"/>
                </a:solidFill>
                <a:latin typeface="Baskerville Old Face" panose="02020602080505020303" pitchFamily="18" charset="0"/>
                <a:cs typeface="Mangal" panose="02040503050203030202" pitchFamily="18" charset="0"/>
                <a:sym typeface="Fira Sans Condensed Light" panose="020B0503050000020004"/>
              </a:rPr>
              <a:t> </a:t>
            </a:r>
            <a:endParaRPr sz="4800" cap="none" dirty="0">
              <a:solidFill>
                <a:schemeClr val="tx2"/>
              </a:solidFill>
              <a:latin typeface="Baskerville Old Face" panose="02020602080505020303" pitchFamily="18" charset="0"/>
              <a:cs typeface="Mangal" panose="02040503050203030202" pitchFamily="18" charset="0"/>
              <a:sym typeface="Fira Sans Condensed Light" panose="020B0503050000020004"/>
            </a:endParaRPr>
          </a:p>
        </p:txBody>
      </p:sp>
      <p:sp>
        <p:nvSpPr>
          <p:cNvPr id="114" name="Google Shape;114;p24"/>
          <p:cNvSpPr txBox="1">
            <a:spLocks noGrp="1"/>
          </p:cNvSpPr>
          <p:nvPr>
            <p:ph type="subTitle" idx="1"/>
          </p:nvPr>
        </p:nvSpPr>
        <p:spPr>
          <a:xfrm>
            <a:off x="720000" y="1459602"/>
            <a:ext cx="7704000" cy="2540024"/>
          </a:xfrm>
          <a:prstGeom prst="rect">
            <a:avLst/>
          </a:prstGeom>
          <a:solidFill>
            <a:schemeClr val="dk1">
              <a:alpha val="56699"/>
            </a:schemeClr>
          </a:solidFill>
        </p:spPr>
        <p:txBody>
          <a:bodyPr spcFirstLastPara="1" wrap="square" lIns="234000" tIns="234000" rIns="234000" bIns="91425" anchor="t" anchorCtr="0">
            <a:noAutofit/>
          </a:bodyPr>
          <a:lstStyle/>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ARMA model  is based on the assumption that the time series (variable) under study is “STATIONARY”. </a:t>
            </a:r>
            <a:endPar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A stationary time series is  one whose properties do not depend on the time at which the series is observed. </a:t>
            </a:r>
            <a:endPar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285750" indent="-285750" algn="just">
              <a:lnSpc>
                <a:spcPct val="115000"/>
              </a:lnSpc>
              <a:buClr>
                <a:srgbClr val="F2F2F2"/>
              </a:buClr>
              <a:buSzPts val="2200"/>
              <a:buFont typeface="Arial" panose="020B0604020202020204" pitchFamily="34" charset="0"/>
              <a:buChar char="•"/>
            </a:pPr>
            <a:r>
              <a:rPr lang="en-IN" sz="1800" dirty="0">
                <a:solidFill>
                  <a:schemeClr val="tx2"/>
                </a:solidFill>
                <a:latin typeface="Merriweather" panose="00000500000000000000" pitchFamily="2" charset="0"/>
                <a:cs typeface="Mangal" panose="02040503050203030202" pitchFamily="18" charset="0"/>
                <a:sym typeface="Fira Sans Condensed Light" panose="020B0503050000020004"/>
              </a:rPr>
              <a:t>If the variable is not stationary then we have to take first difference to make variable stationary.</a:t>
            </a:r>
            <a:endParaRPr sz="2200" dirty="0">
              <a:solidFill>
                <a:schemeClr val="tx2"/>
              </a:solidFill>
            </a:endParaRPr>
          </a:p>
        </p:txBody>
      </p:sp>
      <p:cxnSp>
        <p:nvCxnSpPr>
          <p:cNvPr id="113" name="Google Shape;113;p24"/>
          <p:cNvCxnSpPr/>
          <p:nvPr/>
        </p:nvCxnSpPr>
        <p:spPr>
          <a:xfrm>
            <a:off x="2031224" y="1007825"/>
            <a:ext cx="45371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11"/>
        <p:cNvGrpSpPr/>
        <p:nvPr/>
      </p:nvGrpSpPr>
      <p:grpSpPr>
        <a:xfrm>
          <a:off x="0" y="0"/>
          <a:ext cx="0" cy="0"/>
          <a:chOff x="0" y="0"/>
          <a:chExt cx="0" cy="0"/>
        </a:xfrm>
      </p:grpSpPr>
      <p:sp>
        <p:nvSpPr>
          <p:cNvPr id="112" name="Google Shape;112;p24"/>
          <p:cNvSpPr txBox="1">
            <a:spLocks noGrp="1"/>
          </p:cNvSpPr>
          <p:nvPr>
            <p:ph type="title"/>
          </p:nvPr>
        </p:nvSpPr>
        <p:spPr>
          <a:xfrm>
            <a:off x="1745038" y="-5875"/>
            <a:ext cx="5486400" cy="1013700"/>
          </a:xfrm>
          <a:prstGeom prst="rect">
            <a:avLst/>
          </a:prstGeom>
        </p:spPr>
        <p:txBody>
          <a:bodyPr spcFirstLastPara="1" wrap="square" lIns="91425" tIns="91425" rIns="91425" bIns="91425" anchor="t" anchorCtr="0">
            <a:noAutofit/>
          </a:bodyPr>
          <a:lstStyle/>
          <a:p>
            <a:pPr marL="0" lvl="0" indent="0" algn="just">
              <a:lnSpc>
                <a:spcPct val="115000"/>
              </a:lnSpc>
              <a:buClr>
                <a:srgbClr val="F2F2F2"/>
              </a:buClr>
              <a:buSzPts val="2200"/>
              <a:buFont typeface="Fira Sans Condensed Light" panose="020B0503050000020004"/>
              <a:buNone/>
            </a:pPr>
            <a:r>
              <a:rPr lang="en-GB" sz="4400" cap="none" dirty="0">
                <a:solidFill>
                  <a:schemeClr val="tx2"/>
                </a:solidFill>
                <a:latin typeface="Merriweather" panose="00000500000000000000" pitchFamily="2" charset="0"/>
                <a:cs typeface="Mangal" panose="02040503050203030202" pitchFamily="18" charset="0"/>
                <a:sym typeface="Fira Sans Condensed Light" panose="020B0503050000020004"/>
              </a:rPr>
              <a:t>INTRODUCTION</a:t>
            </a:r>
            <a:endParaRPr sz="4400" cap="none" dirty="0">
              <a:solidFill>
                <a:schemeClr val="tx2"/>
              </a:solidFill>
              <a:latin typeface="Merriweather" panose="00000500000000000000" pitchFamily="2" charset="0"/>
              <a:cs typeface="Mangal" panose="02040503050203030202" pitchFamily="18" charset="0"/>
              <a:sym typeface="Fira Sans Condensed Light" panose="020B0503050000020004"/>
            </a:endParaRPr>
          </a:p>
        </p:txBody>
      </p:sp>
      <p:sp>
        <p:nvSpPr>
          <p:cNvPr id="114" name="Google Shape;114;p24"/>
          <p:cNvSpPr txBox="1">
            <a:spLocks noGrp="1"/>
          </p:cNvSpPr>
          <p:nvPr>
            <p:ph type="subTitle" idx="1"/>
          </p:nvPr>
        </p:nvSpPr>
        <p:spPr>
          <a:xfrm>
            <a:off x="643218" y="1508463"/>
            <a:ext cx="7704000" cy="2553984"/>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68300" algn="just">
              <a:lnSpc>
                <a:spcPct val="115000"/>
              </a:lnSpc>
              <a:buClr>
                <a:srgbClr val="F2F2F2"/>
              </a:buClr>
              <a:buSzPts val="2200"/>
              <a:buFont typeface="Fira Sans Condensed Light" panose="020B0503050000020004"/>
              <a:buChar char="●"/>
            </a:pPr>
            <a:r>
              <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rPr>
              <a:t>The term ARMA stands for Auto Regressive Moving Average.</a:t>
            </a:r>
            <a:endParaRPr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457200" lvl="0" indent="-368300" algn="just">
              <a:lnSpc>
                <a:spcPct val="115000"/>
              </a:lnSpc>
              <a:buClr>
                <a:srgbClr val="F2F2F2"/>
              </a:buClr>
              <a:buSzPts val="2200"/>
              <a:buFont typeface="Fira Sans Condensed Light" panose="020B0503050000020004"/>
              <a:buChar char="●"/>
            </a:pPr>
            <a:r>
              <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rPr>
              <a:t>ARMA model is combination of AR and MA model. </a:t>
            </a:r>
            <a:endPar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88900" lvl="0" indent="0" algn="just">
              <a:lnSpc>
                <a:spcPct val="115000"/>
              </a:lnSpc>
              <a:buClr>
                <a:srgbClr val="F2F2F2"/>
              </a:buClr>
              <a:buSzPts val="2200"/>
              <a:buFont typeface="Fira Sans Condensed Light" panose="020B0503050000020004"/>
              <a:buNone/>
            </a:pPr>
            <a:r>
              <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rPr>
              <a:t>                        i.e  ARMA = AR + MA</a:t>
            </a:r>
            <a:endPar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88900" lvl="0" indent="0" algn="just">
              <a:lnSpc>
                <a:spcPct val="115000"/>
              </a:lnSpc>
              <a:buClr>
                <a:srgbClr val="F2F2F2"/>
              </a:buClr>
              <a:buSzPts val="2200"/>
              <a:buFont typeface="Fira Sans Condensed Light" panose="020B0503050000020004"/>
              <a:buNone/>
            </a:pPr>
            <a:r>
              <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rPr>
              <a:t>   Here AR = Auto Regressive </a:t>
            </a:r>
            <a:endPar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a:p>
            <a:pPr marL="88900" lvl="0" indent="0" algn="just">
              <a:lnSpc>
                <a:spcPct val="115000"/>
              </a:lnSpc>
              <a:buClr>
                <a:srgbClr val="F2F2F2"/>
              </a:buClr>
              <a:buSzPts val="2200"/>
              <a:buFont typeface="Fira Sans Condensed Light" panose="020B0503050000020004"/>
              <a:buNone/>
            </a:pPr>
            <a:r>
              <a:rPr lang="en-GB" sz="1800" dirty="0">
                <a:solidFill>
                  <a:schemeClr val="tx2"/>
                </a:solidFill>
                <a:latin typeface="Merriweather" panose="00000500000000000000" pitchFamily="2" charset="0"/>
                <a:cs typeface="Mangal" panose="02040503050203030202" pitchFamily="18" charset="0"/>
                <a:sym typeface="Fira Sans Condensed Light" panose="020B0503050000020004"/>
              </a:rPr>
              <a:t>           MA = 	Moving Average </a:t>
            </a:r>
            <a:endParaRPr sz="1800" dirty="0">
              <a:solidFill>
                <a:schemeClr val="tx2"/>
              </a:solidFill>
              <a:latin typeface="Merriweather" panose="00000500000000000000" pitchFamily="2" charset="0"/>
              <a:cs typeface="Mangal" panose="02040503050203030202" pitchFamily="18" charset="0"/>
              <a:sym typeface="Fira Sans Condensed Light" panose="020B0503050000020004"/>
            </a:endParaRPr>
          </a:p>
        </p:txBody>
      </p:sp>
      <p:cxnSp>
        <p:nvCxnSpPr>
          <p:cNvPr id="113" name="Google Shape;113;p24"/>
          <p:cNvCxnSpPr/>
          <p:nvPr/>
        </p:nvCxnSpPr>
        <p:spPr>
          <a:xfrm>
            <a:off x="1849080" y="1007825"/>
            <a:ext cx="451050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18"/>
        <p:cNvGrpSpPr/>
        <p:nvPr/>
      </p:nvGrpSpPr>
      <p:grpSpPr>
        <a:xfrm>
          <a:off x="0" y="0"/>
          <a:ext cx="0" cy="0"/>
          <a:chOff x="0" y="0"/>
          <a:chExt cx="0" cy="0"/>
        </a:xfrm>
      </p:grpSpPr>
      <p:sp>
        <p:nvSpPr>
          <p:cNvPr id="119" name="Google Shape;119;p25"/>
          <p:cNvSpPr txBox="1">
            <a:spLocks noGrp="1"/>
          </p:cNvSpPr>
          <p:nvPr>
            <p:ph type="title"/>
          </p:nvPr>
        </p:nvSpPr>
        <p:spPr>
          <a:xfrm>
            <a:off x="844599" y="246393"/>
            <a:ext cx="7336876" cy="76918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AR(Auto regressive ) model</a:t>
            </a:r>
            <a:endParaRPr sz="3600" dirty="0">
              <a:latin typeface="Baskerville Old Face" panose="02020602080505020303" pitchFamily="18" charset="0"/>
            </a:endParaRPr>
          </a:p>
        </p:txBody>
      </p:sp>
      <p:sp>
        <p:nvSpPr>
          <p:cNvPr id="121" name="Google Shape;121;p25"/>
          <p:cNvSpPr txBox="1">
            <a:spLocks noGrp="1"/>
          </p:cNvSpPr>
          <p:nvPr>
            <p:ph type="subTitle" idx="1"/>
          </p:nvPr>
        </p:nvSpPr>
        <p:spPr>
          <a:xfrm>
            <a:off x="679061" y="1403761"/>
            <a:ext cx="7704000" cy="2972793"/>
          </a:xfrm>
          <a:prstGeom prst="rect">
            <a:avLst/>
          </a:prstGeom>
          <a:solidFill>
            <a:schemeClr val="dk1">
              <a:alpha val="56699"/>
            </a:schemeClr>
          </a:solidFill>
        </p:spPr>
        <p:txBody>
          <a:bodyPr spcFirstLastPara="1" wrap="square" lIns="234000" tIns="234000" rIns="234000" bIns="91425" anchor="t" anchorCtr="0">
            <a:noAutofit/>
          </a:bodyPr>
          <a:lstStyle/>
          <a:p>
            <a:pPr indent="-368300">
              <a:buSzPts val="2200"/>
            </a:pPr>
            <a:r>
              <a:rPr lang="en-IN" sz="1800" dirty="0">
                <a:solidFill>
                  <a:schemeClr val="tx2"/>
                </a:solidFill>
                <a:latin typeface="Merriweather" panose="00000500000000000000" pitchFamily="2" charset="0"/>
                <a:cs typeface="Mangal" panose="02040503050203030202" pitchFamily="18" charset="0"/>
              </a:rPr>
              <a:t>The notation AR(p) refers to the autoregressive model of order p. The AR(p) model is written</a:t>
            </a: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SzPts val="2200"/>
              <a:buNone/>
            </a:pPr>
            <a:r>
              <a:rPr lang="en-IN" sz="1800" dirty="0">
                <a:solidFill>
                  <a:schemeClr val="tx2"/>
                </a:solidFill>
                <a:latin typeface="Merriweather" panose="00000500000000000000" pitchFamily="2" charset="0"/>
                <a:ea typeface="Fira Sans Condensed" panose="020B0503050000020004"/>
                <a:cs typeface="Mangal" panose="02040503050203030202" pitchFamily="18" charset="0"/>
              </a:rPr>
              <a:t>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c + ε</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2</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t-2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p</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t-p</a:t>
            </a:r>
            <a:endPar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endParaRPr>
          </a:p>
          <a:p>
            <a:pPr marL="88900" lvl="0" indent="0" algn="l" rtl="0">
              <a:spcBef>
                <a:spcPts val="0"/>
              </a:spcBef>
              <a:spcAft>
                <a:spcPts val="0"/>
              </a:spcAft>
              <a:buSzPts val="2200"/>
              <a:buNone/>
            </a:pPr>
            <a:endParaRPr sz="2200" dirty="0"/>
          </a:p>
          <a:p>
            <a:pPr marL="457200" lvl="0" indent="-368300" algn="l" rtl="0">
              <a:spcBef>
                <a:spcPts val="0"/>
              </a:spcBef>
              <a:spcAft>
                <a:spcPts val="0"/>
              </a:spcAft>
              <a:buSzPts val="2200"/>
              <a:buChar char="❏"/>
            </a:pPr>
            <a:r>
              <a:rPr lang="en-GB" sz="2200" dirty="0"/>
              <a:t>a</a:t>
            </a:r>
            <a:r>
              <a:rPr lang="en-GB" sz="2200" baseline="-25000" dirty="0"/>
              <a:t>1   </a:t>
            </a:r>
            <a:r>
              <a:rPr lang="en-GB" sz="2200" dirty="0"/>
              <a:t>a</a:t>
            </a:r>
            <a:r>
              <a:rPr lang="en-GB" sz="2200" baseline="-25000" dirty="0"/>
              <a:t>2 </a:t>
            </a:r>
            <a:r>
              <a:rPr lang="en-GB" sz="2200" dirty="0"/>
              <a:t>……….a</a:t>
            </a:r>
            <a:r>
              <a:rPr lang="en-GB" sz="2200" baseline="-25000" dirty="0"/>
              <a:t>p      </a:t>
            </a:r>
            <a:r>
              <a:rPr lang="en-GB" sz="2200" dirty="0"/>
              <a:t>are the Auto Regressive coefficients</a:t>
            </a:r>
            <a:endParaRPr sz="2200" dirty="0"/>
          </a:p>
          <a:p>
            <a:pPr marL="457200" lvl="0" indent="-368300" algn="l" rtl="0">
              <a:spcBef>
                <a:spcPts val="0"/>
              </a:spcBef>
              <a:spcAft>
                <a:spcPts val="0"/>
              </a:spcAft>
              <a:buSzPts val="2200"/>
              <a:buChar char="❏"/>
            </a:pPr>
            <a:r>
              <a:rPr lang="en-GB" sz="2200" dirty="0"/>
              <a:t>y</a:t>
            </a:r>
            <a:r>
              <a:rPr lang="en-GB" sz="2200" baseline="-25000" dirty="0"/>
              <a:t>t</a:t>
            </a:r>
            <a:r>
              <a:rPr lang="en-GB" sz="2200" dirty="0"/>
              <a:t> is the value of the time series</a:t>
            </a:r>
            <a:endParaRPr sz="2200" dirty="0"/>
          </a:p>
          <a:p>
            <a:pPr marL="457200" lvl="0" indent="-368300" algn="l" rtl="0">
              <a:spcBef>
                <a:spcPts val="0"/>
              </a:spcBef>
              <a:spcAft>
                <a:spcPts val="0"/>
              </a:spcAft>
              <a:buSzPts val="2200"/>
              <a:buChar char="❏"/>
            </a:pPr>
            <a:r>
              <a:rPr lang="en-GB" sz="2200" dirty="0"/>
              <a:t>ε</a:t>
            </a:r>
            <a:r>
              <a:rPr lang="en-GB" sz="2200" baseline="-25000" dirty="0"/>
              <a:t>t </a:t>
            </a:r>
            <a:r>
              <a:rPr lang="en-GB" sz="2200" dirty="0"/>
              <a:t>is the error associated and c is a constant</a:t>
            </a:r>
            <a:endParaRPr sz="2200" dirty="0"/>
          </a:p>
          <a:p>
            <a:pPr marL="0" lvl="0" indent="0" algn="l" rtl="0">
              <a:spcBef>
                <a:spcPts val="0"/>
              </a:spcBef>
              <a:spcAft>
                <a:spcPts val="0"/>
              </a:spcAft>
              <a:buNone/>
            </a:pPr>
            <a:endParaRPr sz="2200" dirty="0"/>
          </a:p>
          <a:p>
            <a:pPr marL="0" lvl="0" indent="0" algn="ctr" rtl="0">
              <a:spcBef>
                <a:spcPts val="0"/>
              </a:spcBef>
              <a:spcAft>
                <a:spcPts val="0"/>
              </a:spcAft>
              <a:buNone/>
            </a:pPr>
            <a:endParaRPr sz="2200" baseline="-25000" dirty="0"/>
          </a:p>
          <a:p>
            <a:pPr marL="0" lvl="0" indent="0" algn="l" rtl="0">
              <a:spcBef>
                <a:spcPts val="0"/>
              </a:spcBef>
              <a:spcAft>
                <a:spcPts val="0"/>
              </a:spcAft>
              <a:buNone/>
            </a:pPr>
            <a:r>
              <a:rPr lang="en-GB" sz="2200" baseline="-25000" dirty="0"/>
              <a:t>         </a:t>
            </a:r>
            <a:endParaRPr sz="2200" baseline="-25000" dirty="0"/>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120" name="Google Shape;120;p25"/>
          <p:cNvCxnSpPr/>
          <p:nvPr/>
        </p:nvCxnSpPr>
        <p:spPr>
          <a:xfrm>
            <a:off x="760939" y="955898"/>
            <a:ext cx="7663061"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5"/>
          <p:cNvSpPr txBox="1">
            <a:spLocks noGrp="1"/>
          </p:cNvSpPr>
          <p:nvPr>
            <p:ph type="title"/>
          </p:nvPr>
        </p:nvSpPr>
        <p:spPr>
          <a:xfrm>
            <a:off x="956281" y="300146"/>
            <a:ext cx="7650247" cy="713553"/>
          </a:xfrm>
          <a:prstGeom prst="rect">
            <a:avLst/>
          </a:prstGeom>
        </p:spPr>
        <p:txBody>
          <a:bodyPr spcFirstLastPara="1" wrap="square" lIns="91425" tIns="91425" rIns="91425" bIns="91425" anchor="t" anchorCtr="0">
            <a:noAutofit/>
          </a:bodyPr>
          <a:lstStyle/>
          <a:p>
            <a:pPr algn="ctr"/>
            <a:r>
              <a:rPr lang="en-IN" sz="2800" dirty="0">
                <a:latin typeface="Baskerville Old Face" panose="02020602080505020303" pitchFamily="18" charset="0"/>
              </a:rPr>
              <a:t>AR(Auto regressive ) model (Contd..)</a:t>
            </a:r>
            <a:endParaRPr sz="2800" dirty="0">
              <a:latin typeface="Baskerville Old Face" panose="02020602080505020303" pitchFamily="18" charset="0"/>
            </a:endParaRPr>
          </a:p>
        </p:txBody>
      </p:sp>
      <p:sp>
        <p:nvSpPr>
          <p:cNvPr id="121" name="Google Shape;121;p25"/>
          <p:cNvSpPr txBox="1">
            <a:spLocks noGrp="1"/>
          </p:cNvSpPr>
          <p:nvPr>
            <p:ph type="subTitle" idx="1"/>
          </p:nvPr>
        </p:nvSpPr>
        <p:spPr>
          <a:xfrm>
            <a:off x="720000" y="1333959"/>
            <a:ext cx="7704000" cy="2791311"/>
          </a:xfrm>
          <a:prstGeom prst="rect">
            <a:avLst/>
          </a:prstGeom>
          <a:solidFill>
            <a:schemeClr val="dk1">
              <a:alpha val="56699"/>
            </a:schemeClr>
          </a:solidFill>
        </p:spPr>
        <p:txBody>
          <a:bodyPr spcFirstLastPara="1" wrap="square" lIns="234000" tIns="234000" rIns="234000" bIns="91425" anchor="t" anchorCtr="0">
            <a:noAutofit/>
          </a:bodyPr>
          <a:lstStyle/>
          <a:p>
            <a:pPr marL="88900" lvl="0" indent="0" algn="l" rtl="0">
              <a:spcBef>
                <a:spcPts val="0"/>
              </a:spcBef>
              <a:spcAft>
                <a:spcPts val="0"/>
              </a:spcAft>
              <a:buSzPts val="2200"/>
              <a:buNone/>
            </a:pPr>
            <a:r>
              <a:rPr lang="en-IN" sz="1800" dirty="0">
                <a:solidFill>
                  <a:schemeClr val="tx2"/>
                </a:solidFill>
                <a:latin typeface="Merriweather" panose="00000500000000000000" pitchFamily="2" charset="0"/>
                <a:cs typeface="Mangal" panose="02040503050203030202" pitchFamily="18" charset="0"/>
              </a:rPr>
              <a:t>Some constraints are necessary on the values of the parameters so that the model remains stationary . For example, processes in the AR(1) model with | y1| &gt;1  are not stationary      </a:t>
            </a: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SzPts val="2200"/>
              <a:buNone/>
            </a:pPr>
            <a:endParaRPr sz="1800" dirty="0">
              <a:solidFill>
                <a:schemeClr val="tx2"/>
              </a:solidFill>
              <a:latin typeface="Merriweather" panose="00000500000000000000" pitchFamily="2" charset="0"/>
              <a:cs typeface="Mangal" panose="02040503050203030202" pitchFamily="18" charset="0"/>
            </a:endParaRPr>
          </a:p>
          <a:p>
            <a:pPr>
              <a:lnSpc>
                <a:spcPct val="115000"/>
              </a:lnSpc>
              <a:spcAft>
                <a:spcPts val="1000"/>
              </a:spcAft>
            </a:pPr>
            <a:r>
              <a:rPr lang="en-IN" sz="1800" dirty="0">
                <a:solidFill>
                  <a:schemeClr val="tx2"/>
                </a:solidFill>
                <a:latin typeface="Merriweather" panose="00000500000000000000" pitchFamily="2" charset="0"/>
                <a:cs typeface="Mangal" panose="02040503050203030202" pitchFamily="18" charset="0"/>
              </a:rPr>
              <a:t>Example :- </a:t>
            </a:r>
            <a:endParaRPr lang="en-IN" sz="1800" dirty="0">
              <a:solidFill>
                <a:schemeClr val="tx2"/>
              </a:solidFill>
              <a:latin typeface="Merriweather" panose="00000500000000000000" pitchFamily="2" charset="0"/>
              <a:cs typeface="Mangal" panose="02040503050203030202" pitchFamily="18" charset="0"/>
            </a:endParaRPr>
          </a:p>
          <a:p>
            <a:pPr marL="152400" indent="0">
              <a:lnSpc>
                <a:spcPct val="115000"/>
              </a:lnSpc>
              <a:spcAft>
                <a:spcPts val="1000"/>
              </a:spcAft>
              <a:buNone/>
            </a:pPr>
            <a:r>
              <a:rPr lang="en-IN" sz="1800" dirty="0">
                <a:solidFill>
                  <a:schemeClr val="tx2"/>
                </a:solidFill>
                <a:latin typeface="Merriweather" panose="00000500000000000000" pitchFamily="2" charset="0"/>
                <a:cs typeface="Mangal" panose="02040503050203030202" pitchFamily="18" charset="0"/>
              </a:rPr>
              <a:t>AR(1) with       </a:t>
            </a:r>
            <a:r>
              <a:rPr lang="en-IN" sz="1800" b="1" dirty="0" err="1">
                <a:solidFill>
                  <a:schemeClr val="tx2"/>
                </a:solidFill>
                <a:latin typeface="Merriweather" panose="00000500000000000000" pitchFamily="2" charset="0"/>
                <a:cs typeface="Mangal" panose="02040503050203030202" pitchFamily="18" charset="0"/>
              </a:rPr>
              <a:t>yt</a:t>
            </a:r>
            <a:r>
              <a:rPr lang="en-IN" sz="1800" b="1" dirty="0">
                <a:solidFill>
                  <a:schemeClr val="tx2"/>
                </a:solidFill>
                <a:latin typeface="Merriweather" panose="00000500000000000000" pitchFamily="2" charset="0"/>
                <a:cs typeface="Mangal" panose="02040503050203030202" pitchFamily="18" charset="0"/>
              </a:rPr>
              <a:t>=18−0.8yt−1+εt          </a:t>
            </a:r>
            <a:r>
              <a:rPr lang="en-IN" sz="1800" dirty="0">
                <a:solidFill>
                  <a:schemeClr val="tx2"/>
                </a:solidFill>
                <a:latin typeface="Merriweather" panose="00000500000000000000" pitchFamily="2" charset="0"/>
                <a:cs typeface="Mangal" panose="02040503050203030202" pitchFamily="18" charset="0"/>
              </a:rPr>
              <a:t>AR(2)with      </a:t>
            </a:r>
            <a:r>
              <a:rPr lang="en-IN" sz="1800" b="1" dirty="0">
                <a:solidFill>
                  <a:schemeClr val="tx2"/>
                </a:solidFill>
                <a:latin typeface="Merriweather" panose="00000500000000000000" pitchFamily="2" charset="0"/>
                <a:cs typeface="Mangal" panose="02040503050203030202" pitchFamily="18" charset="0"/>
              </a:rPr>
              <a:t> </a:t>
            </a:r>
            <a:r>
              <a:rPr lang="en-IN" sz="1800" b="1" dirty="0" err="1">
                <a:solidFill>
                  <a:schemeClr val="tx2"/>
                </a:solidFill>
                <a:latin typeface="Merriweather" panose="00000500000000000000" pitchFamily="2" charset="0"/>
                <a:cs typeface="Mangal" panose="02040503050203030202" pitchFamily="18" charset="0"/>
              </a:rPr>
              <a:t>yt</a:t>
            </a:r>
            <a:r>
              <a:rPr lang="en-IN" sz="1800" b="1" dirty="0">
                <a:solidFill>
                  <a:schemeClr val="tx2"/>
                </a:solidFill>
                <a:latin typeface="Merriweather" panose="00000500000000000000" pitchFamily="2" charset="0"/>
                <a:cs typeface="Mangal" panose="02040503050203030202" pitchFamily="18" charset="0"/>
              </a:rPr>
              <a:t>=8+1.3yt−1−0.7yt−2+εt</a:t>
            </a:r>
            <a:endParaRPr lang="en-IN" sz="1800" b="1"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ctr"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p:txBody>
      </p:sp>
      <p:cxnSp>
        <p:nvCxnSpPr>
          <p:cNvPr id="120" name="Google Shape;120;p25"/>
          <p:cNvCxnSpPr/>
          <p:nvPr/>
        </p:nvCxnSpPr>
        <p:spPr>
          <a:xfrm>
            <a:off x="1047023" y="908997"/>
            <a:ext cx="7312906"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369949" y="202423"/>
            <a:ext cx="8054050" cy="80540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600" dirty="0">
                <a:latin typeface="Baskerville Old Face" panose="02020602080505020303" pitchFamily="18" charset="0"/>
              </a:rPr>
              <a:t>MA(Moving Average ) model </a:t>
            </a:r>
            <a:endParaRPr sz="3600" dirty="0">
              <a:latin typeface="Baskerville Old Face" panose="02020602080505020303" pitchFamily="18" charset="0"/>
            </a:endParaRPr>
          </a:p>
        </p:txBody>
      </p:sp>
      <p:sp>
        <p:nvSpPr>
          <p:cNvPr id="128" name="Google Shape;128;p26"/>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457200" lvl="0" indent="-368300" algn="l" rtl="0">
              <a:spcBef>
                <a:spcPts val="0"/>
              </a:spcBef>
              <a:spcAft>
                <a:spcPts val="0"/>
              </a:spcAft>
              <a:buSzPts val="2200"/>
              <a:buChar char="●"/>
            </a:pPr>
            <a:r>
              <a:rPr lang="en-IN" sz="1800" dirty="0">
                <a:solidFill>
                  <a:schemeClr val="tx2"/>
                </a:solidFill>
                <a:latin typeface="Merriweather" panose="00000500000000000000" pitchFamily="2" charset="0"/>
                <a:cs typeface="Mangal" panose="02040503050203030202" pitchFamily="18" charset="0"/>
              </a:rPr>
              <a:t> Rather than using past values of the forecast variable in a regression, a moving average model uses past forecast errors in a regression-like model.</a:t>
            </a: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SzPts val="2200"/>
              <a:buNone/>
            </a:pPr>
            <a:r>
              <a:rPr lang="en-IN" sz="1800" dirty="0">
                <a:solidFill>
                  <a:schemeClr val="tx2"/>
                </a:solidFill>
                <a:latin typeface="Merriweather" panose="00000500000000000000" pitchFamily="2" charset="0"/>
                <a:cs typeface="Mangal" panose="02040503050203030202" pitchFamily="18" charset="0"/>
              </a:rPr>
              <a:t>The notation MA(q) refers to the moving average model of order q: </a:t>
            </a:r>
            <a:endParaRPr lang="en-IN" sz="1800" dirty="0">
              <a:solidFill>
                <a:schemeClr val="tx2"/>
              </a:solidFill>
              <a:latin typeface="Merriweather" panose="00000500000000000000" pitchFamily="2" charset="0"/>
              <a:cs typeface="Mangal" panose="02040503050203030202" pitchFamily="18" charset="0"/>
            </a:endParaRPr>
          </a:p>
          <a:p>
            <a:pPr marL="88900" lvl="0" indent="0" algn="l" rtl="0">
              <a:spcBef>
                <a:spcPts val="0"/>
              </a:spcBef>
              <a:spcAft>
                <a:spcPts val="0"/>
              </a:spcAft>
              <a:buSzPts val="2200"/>
              <a:buNone/>
            </a:pP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                               y</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t</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 μ + ε</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t </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1</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t-1</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2</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t-2  </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q</a:t>
            </a:r>
            <a:r>
              <a:rPr lang="en-GB" sz="18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1800" b="1" baseline="-25000" dirty="0">
                <a:latin typeface="Fira Sans Condensed" panose="020B0503050000020004"/>
                <a:ea typeface="Fira Sans Condensed" panose="020B0503050000020004"/>
                <a:cs typeface="Fira Sans Condensed" panose="020B0503050000020004"/>
                <a:sym typeface="Fira Sans Condensed" panose="020B0503050000020004"/>
              </a:rPr>
              <a:t>t-q</a:t>
            </a:r>
            <a:endParaRPr sz="2200" dirty="0"/>
          </a:p>
          <a:p>
            <a:pPr marL="457200" lvl="0" indent="-368300" algn="l" rtl="0">
              <a:spcBef>
                <a:spcPts val="0"/>
              </a:spcBef>
              <a:spcAft>
                <a:spcPts val="0"/>
              </a:spcAft>
              <a:buSzPts val="2200"/>
              <a:buChar char="❏"/>
            </a:pPr>
            <a:r>
              <a:rPr lang="en-GB" sz="2200" dirty="0"/>
              <a:t>m</a:t>
            </a:r>
            <a:r>
              <a:rPr lang="en-GB" sz="2200" baseline="-25000" dirty="0"/>
              <a:t>1   </a:t>
            </a:r>
            <a:r>
              <a:rPr lang="en-GB" sz="2200" dirty="0"/>
              <a:t>m</a:t>
            </a:r>
            <a:r>
              <a:rPr lang="en-GB" sz="2200" baseline="-25000" dirty="0"/>
              <a:t>2 </a:t>
            </a:r>
            <a:r>
              <a:rPr lang="en-GB" sz="2200" dirty="0"/>
              <a:t>……….m</a:t>
            </a:r>
            <a:r>
              <a:rPr lang="en-GB" sz="2200" baseline="-25000" dirty="0"/>
              <a:t>p      </a:t>
            </a:r>
            <a:r>
              <a:rPr lang="en-GB" sz="2200" dirty="0"/>
              <a:t>are the Moving Average coefficients</a:t>
            </a:r>
            <a:endParaRPr sz="2200" dirty="0"/>
          </a:p>
          <a:p>
            <a:pPr marL="457200" lvl="0" indent="-368300" algn="l" rtl="0">
              <a:spcBef>
                <a:spcPts val="0"/>
              </a:spcBef>
              <a:spcAft>
                <a:spcPts val="0"/>
              </a:spcAft>
              <a:buSzPts val="2200"/>
              <a:buChar char="❏"/>
            </a:pPr>
            <a:r>
              <a:rPr lang="en-GB" sz="2200" dirty="0"/>
              <a:t>y</a:t>
            </a:r>
            <a:r>
              <a:rPr lang="en-GB" sz="2200" baseline="-25000" dirty="0"/>
              <a:t>t</a:t>
            </a:r>
            <a:r>
              <a:rPr lang="en-GB" sz="2200" dirty="0"/>
              <a:t> is the value of the time series</a:t>
            </a:r>
            <a:endParaRPr sz="2200" dirty="0"/>
          </a:p>
          <a:p>
            <a:pPr marL="457200" lvl="0" indent="-368300" algn="l" rtl="0">
              <a:spcBef>
                <a:spcPts val="0"/>
              </a:spcBef>
              <a:spcAft>
                <a:spcPts val="0"/>
              </a:spcAft>
              <a:buSzPts val="2200"/>
              <a:buChar char="❏"/>
            </a:pPr>
            <a:r>
              <a:rPr lang="en-GB" sz="2200" dirty="0"/>
              <a:t>ε</a:t>
            </a:r>
            <a:r>
              <a:rPr lang="en-GB" sz="2200" baseline="-25000" dirty="0"/>
              <a:t>t </a:t>
            </a:r>
            <a:r>
              <a:rPr lang="en-GB" sz="2200" dirty="0"/>
              <a:t>is the error associated and μ is the expectation of y</a:t>
            </a:r>
            <a:r>
              <a:rPr lang="en-GB" sz="2200" baseline="-25000" dirty="0"/>
              <a:t>t</a:t>
            </a:r>
            <a:endParaRPr sz="2200" dirty="0"/>
          </a:p>
          <a:p>
            <a:pPr marL="0" lvl="0" indent="0" algn="l" rtl="0">
              <a:spcBef>
                <a:spcPts val="0"/>
              </a:spcBef>
              <a:spcAft>
                <a:spcPts val="0"/>
              </a:spcAft>
              <a:buNone/>
            </a:pPr>
            <a:endParaRPr sz="2200" dirty="0"/>
          </a:p>
          <a:p>
            <a:pPr marL="0" lvl="0" indent="0" algn="ctr" rtl="0">
              <a:spcBef>
                <a:spcPts val="0"/>
              </a:spcBef>
              <a:spcAft>
                <a:spcPts val="0"/>
              </a:spcAft>
              <a:buNone/>
            </a:pPr>
            <a:endParaRPr sz="2200" baseline="-25000" dirty="0"/>
          </a:p>
          <a:p>
            <a:pPr marL="0" lvl="0" indent="0" algn="l" rtl="0">
              <a:spcBef>
                <a:spcPts val="0"/>
              </a:spcBef>
              <a:spcAft>
                <a:spcPts val="0"/>
              </a:spcAft>
              <a:buNone/>
            </a:pPr>
            <a:r>
              <a:rPr lang="en-GB" sz="2200" baseline="-25000" dirty="0"/>
              <a:t>         </a:t>
            </a:r>
            <a:endParaRPr sz="2200" baseline="-25000" dirty="0"/>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127" name="Google Shape;127;p26"/>
          <p:cNvCxnSpPr/>
          <p:nvPr/>
        </p:nvCxnSpPr>
        <p:spPr>
          <a:xfrm>
            <a:off x="614775" y="889161"/>
            <a:ext cx="7726507"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6"/>
          <p:cNvSpPr txBox="1">
            <a:spLocks noGrp="1"/>
          </p:cNvSpPr>
          <p:nvPr>
            <p:ph type="title"/>
          </p:nvPr>
        </p:nvSpPr>
        <p:spPr>
          <a:xfrm>
            <a:off x="530493" y="307127"/>
            <a:ext cx="8180370" cy="7006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2800" dirty="0">
                <a:latin typeface="Baskerville Old Face" panose="02020602080505020303" pitchFamily="18" charset="0"/>
              </a:rPr>
              <a:t>MA(Moving Average ) model(Contd..)</a:t>
            </a:r>
            <a:endParaRPr sz="2800" dirty="0">
              <a:latin typeface="Baskerville Old Face" panose="02020602080505020303" pitchFamily="18" charset="0"/>
            </a:endParaRPr>
          </a:p>
        </p:txBody>
      </p:sp>
      <p:sp>
        <p:nvSpPr>
          <p:cNvPr id="128" name="Google Shape;128;p26"/>
          <p:cNvSpPr txBox="1">
            <a:spLocks noGrp="1"/>
          </p:cNvSpPr>
          <p:nvPr>
            <p:ph type="subTitle" idx="1"/>
          </p:nvPr>
        </p:nvSpPr>
        <p:spPr>
          <a:xfrm>
            <a:off x="720000" y="1626314"/>
            <a:ext cx="7704000" cy="1890872"/>
          </a:xfrm>
          <a:prstGeom prst="rect">
            <a:avLst/>
          </a:prstGeom>
          <a:solidFill>
            <a:schemeClr val="dk1">
              <a:alpha val="56699"/>
            </a:schemeClr>
          </a:solidFill>
        </p:spPr>
        <p:txBody>
          <a:bodyPr spcFirstLastPara="1" wrap="square" lIns="234000" tIns="234000" rIns="234000" bIns="91425" anchor="t" anchorCtr="0">
            <a:noAutofit/>
          </a:bodyPr>
          <a:lstStyle/>
          <a:p>
            <a:pPr marL="228600">
              <a:lnSpc>
                <a:spcPct val="115000"/>
              </a:lnSpc>
              <a:spcAft>
                <a:spcPts val="1000"/>
              </a:spcAft>
            </a:pPr>
            <a:r>
              <a:rPr lang="en-IN" sz="1800" dirty="0">
                <a:solidFill>
                  <a:schemeClr val="tx2"/>
                </a:solidFill>
                <a:latin typeface="Merriweather" panose="00000500000000000000" pitchFamily="2" charset="0"/>
                <a:cs typeface="Mangal" panose="02040503050203030202" pitchFamily="18" charset="0"/>
              </a:rPr>
              <a:t>Example :-</a:t>
            </a:r>
            <a:endParaRPr lang="en-IN" sz="1800" dirty="0">
              <a:solidFill>
                <a:schemeClr val="tx2"/>
              </a:solidFill>
              <a:latin typeface="Merriweather" panose="00000500000000000000" pitchFamily="2" charset="0"/>
              <a:cs typeface="Mangal" panose="02040503050203030202" pitchFamily="18" charset="0"/>
            </a:endParaRPr>
          </a:p>
          <a:p>
            <a:pPr marL="0" indent="0">
              <a:lnSpc>
                <a:spcPct val="115000"/>
              </a:lnSpc>
              <a:spcAft>
                <a:spcPts val="1000"/>
              </a:spcAft>
              <a:buNone/>
            </a:pPr>
            <a:r>
              <a:rPr lang="en-IN" sz="1800" dirty="0">
                <a:solidFill>
                  <a:schemeClr val="tx2"/>
                </a:solidFill>
                <a:latin typeface="Merriweather" panose="00000500000000000000" pitchFamily="2" charset="0"/>
                <a:cs typeface="Mangal" panose="02040503050203030202" pitchFamily="18" charset="0"/>
              </a:rPr>
              <a:t>              MA(1) with </a:t>
            </a:r>
            <a:r>
              <a:rPr lang="en-IN" sz="1800" b="1" dirty="0" err="1">
                <a:solidFill>
                  <a:schemeClr val="tx2"/>
                </a:solidFill>
                <a:latin typeface="Merriweather" panose="00000500000000000000" pitchFamily="2" charset="0"/>
                <a:cs typeface="Mangal" panose="02040503050203030202" pitchFamily="18" charset="0"/>
              </a:rPr>
              <a:t>yt</a:t>
            </a:r>
            <a:r>
              <a:rPr lang="en-IN" sz="1800" b="1" dirty="0">
                <a:solidFill>
                  <a:schemeClr val="tx2"/>
                </a:solidFill>
                <a:latin typeface="Merriweather" panose="00000500000000000000" pitchFamily="2" charset="0"/>
                <a:cs typeface="Mangal" panose="02040503050203030202" pitchFamily="18" charset="0"/>
              </a:rPr>
              <a:t>=20+εt+0.8εt−1</a:t>
            </a:r>
            <a:endParaRPr lang="en-IN" sz="1800" b="1" dirty="0">
              <a:solidFill>
                <a:schemeClr val="tx2"/>
              </a:solidFill>
              <a:latin typeface="Merriweather" panose="00000500000000000000" pitchFamily="2" charset="0"/>
              <a:cs typeface="Mangal" panose="02040503050203030202" pitchFamily="18" charset="0"/>
            </a:endParaRPr>
          </a:p>
          <a:p>
            <a:pPr marL="0" indent="0">
              <a:lnSpc>
                <a:spcPct val="115000"/>
              </a:lnSpc>
              <a:spcAft>
                <a:spcPts val="1000"/>
              </a:spcAft>
              <a:buNone/>
            </a:pPr>
            <a:r>
              <a:rPr lang="en-IN" sz="1800" dirty="0">
                <a:solidFill>
                  <a:schemeClr val="tx2"/>
                </a:solidFill>
                <a:latin typeface="Merriweather" panose="00000500000000000000" pitchFamily="2" charset="0"/>
                <a:cs typeface="Mangal" panose="02040503050203030202" pitchFamily="18" charset="0"/>
              </a:rPr>
              <a:t>              MA(2) with </a:t>
            </a:r>
            <a:r>
              <a:rPr lang="en-IN" sz="1800" b="1" dirty="0" err="1">
                <a:solidFill>
                  <a:schemeClr val="tx2"/>
                </a:solidFill>
                <a:latin typeface="Merriweather" panose="00000500000000000000" pitchFamily="2" charset="0"/>
                <a:cs typeface="Mangal" panose="02040503050203030202" pitchFamily="18" charset="0"/>
              </a:rPr>
              <a:t>yt</a:t>
            </a:r>
            <a:r>
              <a:rPr lang="en-IN" sz="1800" b="1" dirty="0">
                <a:solidFill>
                  <a:schemeClr val="tx2"/>
                </a:solidFill>
                <a:latin typeface="Merriweather" panose="00000500000000000000" pitchFamily="2" charset="0"/>
                <a:cs typeface="Mangal" panose="02040503050203030202" pitchFamily="18" charset="0"/>
              </a:rPr>
              <a:t>=εt−εt−1+0.8εt−2</a:t>
            </a:r>
            <a:endParaRPr lang="en-IN"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ctr"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endParaRPr sz="1800" dirty="0">
              <a:solidFill>
                <a:schemeClr val="tx2"/>
              </a:solidFill>
              <a:latin typeface="Merriweather" panose="00000500000000000000" pitchFamily="2" charset="0"/>
              <a:cs typeface="Mangal" panose="02040503050203030202" pitchFamily="18" charset="0"/>
            </a:endParaRPr>
          </a:p>
          <a:p>
            <a:pPr marL="0" lvl="0" indent="0" algn="l" rtl="0">
              <a:spcBef>
                <a:spcPts val="0"/>
              </a:spcBef>
              <a:spcAft>
                <a:spcPts val="0"/>
              </a:spcAft>
              <a:buNone/>
            </a:pPr>
            <a:r>
              <a:rPr lang="en-GB" sz="1800" dirty="0">
                <a:solidFill>
                  <a:schemeClr val="tx2"/>
                </a:solidFill>
                <a:latin typeface="Merriweather" panose="00000500000000000000" pitchFamily="2" charset="0"/>
                <a:cs typeface="Mangal" panose="02040503050203030202" pitchFamily="18" charset="0"/>
              </a:rPr>
              <a:t>           </a:t>
            </a:r>
            <a:endParaRPr sz="1800" dirty="0">
              <a:solidFill>
                <a:schemeClr val="tx2"/>
              </a:solidFill>
              <a:latin typeface="Merriweather" panose="00000500000000000000" pitchFamily="2" charset="0"/>
              <a:cs typeface="Mangal" panose="02040503050203030202" pitchFamily="18" charset="0"/>
            </a:endParaRPr>
          </a:p>
        </p:txBody>
      </p:sp>
      <p:cxnSp>
        <p:nvCxnSpPr>
          <p:cNvPr id="127" name="Google Shape;127;p26"/>
          <p:cNvCxnSpPr/>
          <p:nvPr/>
        </p:nvCxnSpPr>
        <p:spPr>
          <a:xfrm>
            <a:off x="865539" y="944525"/>
            <a:ext cx="7433863"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Shape 132"/>
        <p:cNvGrpSpPr/>
        <p:nvPr/>
      </p:nvGrpSpPr>
      <p:grpSpPr>
        <a:xfrm>
          <a:off x="0" y="0"/>
          <a:ext cx="0" cy="0"/>
          <a:chOff x="0" y="0"/>
          <a:chExt cx="0" cy="0"/>
        </a:xfrm>
      </p:grpSpPr>
      <p:sp>
        <p:nvSpPr>
          <p:cNvPr id="133" name="Google Shape;133;p27"/>
          <p:cNvSpPr txBox="1">
            <a:spLocks noGrp="1"/>
          </p:cNvSpPr>
          <p:nvPr>
            <p:ph type="title"/>
          </p:nvPr>
        </p:nvSpPr>
        <p:spPr>
          <a:xfrm>
            <a:off x="2233650" y="300147"/>
            <a:ext cx="4676700" cy="70767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sz="3200" dirty="0">
                <a:latin typeface="Baskerville Old Face" panose="02020602080505020303" pitchFamily="18" charset="0"/>
              </a:rPr>
              <a:t>ARMA Model</a:t>
            </a:r>
            <a:endParaRPr sz="3200" dirty="0">
              <a:latin typeface="Baskerville Old Face" panose="02020602080505020303" pitchFamily="18" charset="0"/>
            </a:endParaRPr>
          </a:p>
        </p:txBody>
      </p:sp>
      <p:sp>
        <p:nvSpPr>
          <p:cNvPr id="135" name="Google Shape;135;p27"/>
          <p:cNvSpPr txBox="1">
            <a:spLocks noGrp="1"/>
          </p:cNvSpPr>
          <p:nvPr>
            <p:ph type="subTitle" idx="1"/>
          </p:nvPr>
        </p:nvSpPr>
        <p:spPr>
          <a:xfrm>
            <a:off x="720000" y="1152475"/>
            <a:ext cx="7704000" cy="3606000"/>
          </a:xfrm>
          <a:prstGeom prst="rect">
            <a:avLst/>
          </a:prstGeom>
          <a:solidFill>
            <a:schemeClr val="dk1">
              <a:alpha val="56699"/>
            </a:schemeClr>
          </a:solidFill>
        </p:spPr>
        <p:txBody>
          <a:bodyPr spcFirstLastPara="1" wrap="square" lIns="234000" tIns="234000" rIns="234000" bIns="91425" anchor="t" anchorCtr="0">
            <a:noAutofit/>
          </a:bodyPr>
          <a:lstStyle/>
          <a:p>
            <a:pPr marL="88900" lvl="0" indent="0" algn="just" rtl="0">
              <a:spcBef>
                <a:spcPts val="0"/>
              </a:spcBef>
              <a:spcAft>
                <a:spcPts val="0"/>
              </a:spcAft>
              <a:buSzPts val="2200"/>
              <a:buNone/>
            </a:pPr>
            <a:r>
              <a:rPr lang="en-IN" sz="1800" dirty="0">
                <a:solidFill>
                  <a:schemeClr val="tx2"/>
                </a:solidFill>
                <a:latin typeface="Merriweather" panose="00000500000000000000" pitchFamily="2" charset="0"/>
                <a:cs typeface="Mangal" panose="02040503050203030202" pitchFamily="18" charset="0"/>
              </a:rPr>
              <a:t>The notation ARMA(p, q) refers to the model</a:t>
            </a:r>
            <a:endParaRPr lang="en-IN" sz="1800" dirty="0">
              <a:solidFill>
                <a:schemeClr val="tx2"/>
              </a:solidFill>
              <a:latin typeface="Merriweather" panose="00000500000000000000" pitchFamily="2" charset="0"/>
              <a:cs typeface="Mangal" panose="02040503050203030202" pitchFamily="18" charset="0"/>
            </a:endParaRPr>
          </a:p>
          <a:p>
            <a:pPr marL="88900" lvl="0" indent="0" algn="just" rtl="0">
              <a:spcBef>
                <a:spcPts val="0"/>
              </a:spcBef>
              <a:spcAft>
                <a:spcPts val="0"/>
              </a:spcAft>
              <a:buSzPts val="2200"/>
              <a:buNone/>
            </a:pPr>
            <a:r>
              <a:rPr lang="en-IN" sz="1800" dirty="0">
                <a:solidFill>
                  <a:schemeClr val="tx2"/>
                </a:solidFill>
                <a:latin typeface="Merriweather" panose="00000500000000000000" pitchFamily="2" charset="0"/>
                <a:cs typeface="Mangal" panose="02040503050203030202" pitchFamily="18" charset="0"/>
              </a:rPr>
              <a:t>with p autoregressive terms and q moving-average terms. This model contains the AR(p) and MA(q) models</a:t>
            </a:r>
            <a:r>
              <a:rPr lang="en-GB" sz="2200" dirty="0"/>
              <a:t> </a:t>
            </a:r>
            <a:endParaRPr lang="en-GB" sz="2200" dirty="0"/>
          </a:p>
          <a:p>
            <a:pPr marL="88900" lvl="0" indent="0" algn="l" rtl="0">
              <a:spcBef>
                <a:spcPts val="0"/>
              </a:spcBef>
              <a:spcAft>
                <a:spcPts val="0"/>
              </a:spcAft>
              <a:buSzPts val="2200"/>
              <a:buNone/>
            </a:pPr>
            <a:r>
              <a:rPr lang="en-GB" sz="2200" dirty="0"/>
              <a:t> ARMA(p,q) model        </a:t>
            </a:r>
            <a:endParaRPr sz="2200" dirty="0"/>
          </a:p>
          <a:p>
            <a:pPr marL="0" lvl="0" indent="0" algn="l" rtl="0">
              <a:spcBef>
                <a:spcPts val="0"/>
              </a:spcBef>
              <a:spcAft>
                <a:spcPts val="0"/>
              </a:spcAft>
              <a:buNone/>
            </a:pP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β +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2</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t-2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a</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p</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y</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t-p</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ε</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t-1</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2</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t-2  </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 m</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q</a:t>
            </a:r>
            <a:r>
              <a:rPr lang="en-GB" sz="2200" b="1" dirty="0">
                <a:latin typeface="Fira Sans Condensed" panose="020B0503050000020004"/>
                <a:ea typeface="Fira Sans Condensed" panose="020B0503050000020004"/>
                <a:cs typeface="Fira Sans Condensed" panose="020B0503050000020004"/>
                <a:sym typeface="Fira Sans Condensed" panose="020B0503050000020004"/>
              </a:rPr>
              <a:t>ε</a:t>
            </a:r>
            <a:r>
              <a:rPr lang="en-GB" sz="2200" b="1" baseline="-25000" dirty="0">
                <a:latin typeface="Fira Sans Condensed" panose="020B0503050000020004"/>
                <a:ea typeface="Fira Sans Condensed" panose="020B0503050000020004"/>
                <a:cs typeface="Fira Sans Condensed" panose="020B0503050000020004"/>
                <a:sym typeface="Fira Sans Condensed" panose="020B0503050000020004"/>
              </a:rPr>
              <a:t>t-q</a:t>
            </a:r>
            <a:endParaRPr sz="2200" dirty="0"/>
          </a:p>
          <a:p>
            <a:pPr marL="457200" lvl="0" indent="-368300" algn="l" rtl="0">
              <a:spcBef>
                <a:spcPts val="0"/>
              </a:spcBef>
              <a:spcAft>
                <a:spcPts val="0"/>
              </a:spcAft>
              <a:buSzPts val="2200"/>
              <a:buChar char="❏"/>
            </a:pPr>
            <a:r>
              <a:rPr lang="en-GB" sz="2200" dirty="0"/>
              <a:t>(p,q) is called as the order of the ARMA model</a:t>
            </a:r>
            <a:endParaRPr sz="2200" dirty="0"/>
          </a:p>
          <a:p>
            <a:pPr marL="457200" lvl="0" indent="-368300" algn="l" rtl="0">
              <a:spcBef>
                <a:spcPts val="0"/>
              </a:spcBef>
              <a:spcAft>
                <a:spcPts val="0"/>
              </a:spcAft>
              <a:buSzPts val="2200"/>
              <a:buChar char="❏"/>
            </a:pPr>
            <a:r>
              <a:rPr lang="en-GB" sz="2200" dirty="0"/>
              <a:t>m</a:t>
            </a:r>
            <a:r>
              <a:rPr lang="en-GB" sz="2200" baseline="-25000" dirty="0"/>
              <a:t>1 </a:t>
            </a:r>
            <a:r>
              <a:rPr lang="en-GB" sz="2200" dirty="0"/>
              <a:t>m</a:t>
            </a:r>
            <a:r>
              <a:rPr lang="en-GB" sz="2200" baseline="-25000" dirty="0"/>
              <a:t>2 </a:t>
            </a:r>
            <a:r>
              <a:rPr lang="en-GB" sz="2200" dirty="0"/>
              <a:t>…m</a:t>
            </a:r>
            <a:r>
              <a:rPr lang="en-GB" sz="2200" baseline="-25000" dirty="0"/>
              <a:t>p </a:t>
            </a:r>
            <a:r>
              <a:rPr lang="en-GB" sz="2200" dirty="0"/>
              <a:t>and a</a:t>
            </a:r>
            <a:r>
              <a:rPr lang="en-GB" sz="2200" baseline="-25000" dirty="0"/>
              <a:t>1 </a:t>
            </a:r>
            <a:r>
              <a:rPr lang="en-GB" sz="2200" dirty="0"/>
              <a:t>a</a:t>
            </a:r>
            <a:r>
              <a:rPr lang="en-GB" sz="2200" baseline="-25000" dirty="0"/>
              <a:t>2 </a:t>
            </a:r>
            <a:r>
              <a:rPr lang="en-GB" sz="2200" dirty="0"/>
              <a:t>…a</a:t>
            </a:r>
            <a:r>
              <a:rPr lang="en-GB" sz="2200" baseline="-25000" dirty="0"/>
              <a:t>p </a:t>
            </a:r>
            <a:r>
              <a:rPr lang="en-GB" sz="2200" dirty="0"/>
              <a:t>are the ARMA coefficients.</a:t>
            </a:r>
            <a:endParaRPr sz="2200" dirty="0"/>
          </a:p>
          <a:p>
            <a:pPr marL="457200" lvl="0" indent="-368300" algn="l" rtl="0">
              <a:spcBef>
                <a:spcPts val="0"/>
              </a:spcBef>
              <a:spcAft>
                <a:spcPts val="0"/>
              </a:spcAft>
              <a:buSzPts val="2200"/>
              <a:buChar char="❏"/>
            </a:pPr>
            <a:r>
              <a:rPr lang="en-GB" sz="2200" dirty="0"/>
              <a:t>y</a:t>
            </a:r>
            <a:r>
              <a:rPr lang="en-GB" sz="2200" baseline="-25000" dirty="0"/>
              <a:t>t</a:t>
            </a:r>
            <a:r>
              <a:rPr lang="en-GB" sz="2200" dirty="0"/>
              <a:t> is the value of the time series.</a:t>
            </a:r>
            <a:endParaRPr sz="2200" dirty="0"/>
          </a:p>
          <a:p>
            <a:pPr marL="457200" lvl="0" indent="-368300" algn="l" rtl="0">
              <a:spcBef>
                <a:spcPts val="0"/>
              </a:spcBef>
              <a:spcAft>
                <a:spcPts val="0"/>
              </a:spcAft>
              <a:buSzPts val="2200"/>
              <a:buChar char="❏"/>
            </a:pPr>
            <a:r>
              <a:rPr lang="en-GB" sz="2200" dirty="0"/>
              <a:t>ε</a:t>
            </a:r>
            <a:r>
              <a:rPr lang="en-GB" sz="2200" baseline="-25000" dirty="0"/>
              <a:t>t </a:t>
            </a:r>
            <a:r>
              <a:rPr lang="en-GB" sz="2200" dirty="0"/>
              <a:t>is the error associated and β is a constant.</a:t>
            </a:r>
            <a:endParaRPr sz="2200" dirty="0"/>
          </a:p>
          <a:p>
            <a:pPr marL="0" lvl="0" indent="0" algn="l" rtl="0">
              <a:spcBef>
                <a:spcPts val="0"/>
              </a:spcBef>
              <a:spcAft>
                <a:spcPts val="0"/>
              </a:spcAft>
              <a:buNone/>
            </a:pPr>
            <a:endParaRPr sz="2200" dirty="0"/>
          </a:p>
          <a:p>
            <a:pPr marL="0" lvl="0" indent="0" algn="ctr" rtl="0">
              <a:spcBef>
                <a:spcPts val="0"/>
              </a:spcBef>
              <a:spcAft>
                <a:spcPts val="0"/>
              </a:spcAft>
              <a:buNone/>
            </a:pPr>
            <a:endParaRPr sz="2200" baseline="-25000" dirty="0"/>
          </a:p>
          <a:p>
            <a:pPr marL="0" lvl="0" indent="0" algn="l" rtl="0">
              <a:spcBef>
                <a:spcPts val="0"/>
              </a:spcBef>
              <a:spcAft>
                <a:spcPts val="0"/>
              </a:spcAft>
              <a:buNone/>
            </a:pPr>
            <a:r>
              <a:rPr lang="en-GB" sz="2200" baseline="-25000" dirty="0"/>
              <a:t>         </a:t>
            </a:r>
            <a:endParaRPr sz="2200" baseline="-25000" dirty="0"/>
          </a:p>
          <a:p>
            <a:pPr marL="0" lvl="0" indent="0" algn="l" rtl="0">
              <a:spcBef>
                <a:spcPts val="0"/>
              </a:spcBef>
              <a:spcAft>
                <a:spcPts val="0"/>
              </a:spcAft>
              <a:buNone/>
            </a:pPr>
            <a:endParaRPr sz="2200" baseline="-25000" dirty="0"/>
          </a:p>
          <a:p>
            <a:pPr marL="0" lvl="0" indent="0" algn="l" rtl="0">
              <a:spcBef>
                <a:spcPts val="0"/>
              </a:spcBef>
              <a:spcAft>
                <a:spcPts val="0"/>
              </a:spcAft>
              <a:buNone/>
            </a:pPr>
            <a:r>
              <a:rPr lang="en-GB" sz="2200" dirty="0"/>
              <a:t>           </a:t>
            </a:r>
            <a:endParaRPr sz="2200" dirty="0"/>
          </a:p>
        </p:txBody>
      </p:sp>
      <p:cxnSp>
        <p:nvCxnSpPr>
          <p:cNvPr id="134" name="Google Shape;134;p27"/>
          <p:cNvCxnSpPr/>
          <p:nvPr/>
        </p:nvCxnSpPr>
        <p:spPr>
          <a:xfrm>
            <a:off x="2854882" y="1007825"/>
            <a:ext cx="3406315"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0</TotalTime>
  <Words>6554</Words>
  <Application>WPS Presentation</Application>
  <PresentationFormat>On-screen Show (16:9)</PresentationFormat>
  <Paragraphs>227</Paragraphs>
  <Slides>23</Slides>
  <Notes>23</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23</vt:i4>
      </vt:variant>
    </vt:vector>
  </HeadingPairs>
  <TitlesOfParts>
    <vt:vector size="41" baseType="lpstr">
      <vt:lpstr>Arial</vt:lpstr>
      <vt:lpstr>SimSun</vt:lpstr>
      <vt:lpstr>Wingdings</vt:lpstr>
      <vt:lpstr>Trebuchet MS</vt:lpstr>
      <vt:lpstr>Arial</vt:lpstr>
      <vt:lpstr>Fira Sans Condensed Light</vt:lpstr>
      <vt:lpstr>Merriweather</vt:lpstr>
      <vt:lpstr>Mangal</vt:lpstr>
      <vt:lpstr>Segoe Print</vt:lpstr>
      <vt:lpstr>Rajdhani</vt:lpstr>
      <vt:lpstr>Times New Roman</vt:lpstr>
      <vt:lpstr>Baskerville Old Face</vt:lpstr>
      <vt:lpstr>Fira Sans Condensed</vt:lpstr>
      <vt:lpstr>Microsoft YaHei</vt:lpstr>
      <vt:lpstr>Arial Unicode MS</vt:lpstr>
      <vt:lpstr>Tw Cen MT</vt:lpstr>
      <vt:lpstr>Calibri</vt:lpstr>
      <vt:lpstr>Circuit</vt:lpstr>
      <vt:lpstr>ARMA MODEL</vt:lpstr>
      <vt:lpstr>Introduction </vt:lpstr>
      <vt:lpstr>Assumptions </vt:lpstr>
      <vt:lpstr>INTRODUCTION</vt:lpstr>
      <vt:lpstr>AR(Auto regressive ) model</vt:lpstr>
      <vt:lpstr>AR(Auto regressive ) model (Contd..)</vt:lpstr>
      <vt:lpstr>MA(Moving Average ) model </vt:lpstr>
      <vt:lpstr>MA(Moving Average ) model(Contd..)</vt:lpstr>
      <vt:lpstr>ARMA Model</vt:lpstr>
      <vt:lpstr>PowerPoint 演示文稿</vt:lpstr>
      <vt:lpstr>Identification</vt:lpstr>
      <vt:lpstr>Identification(Contd..)</vt:lpstr>
      <vt:lpstr>Model’s Estimation </vt:lpstr>
      <vt:lpstr>Diagnostic test </vt:lpstr>
      <vt:lpstr>EXAMPLE..</vt:lpstr>
      <vt:lpstr>CONTD..</vt:lpstr>
      <vt:lpstr>CONTD..</vt:lpstr>
      <vt:lpstr>CONTD..</vt:lpstr>
      <vt:lpstr>CONTD..</vt:lpstr>
      <vt:lpstr>CONTD..</vt:lpstr>
      <vt:lpstr>CONTD..</vt:lpstr>
      <vt:lpstr>REFFERENCES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FORECASTING ARMA MODEL</dc:title>
  <dc:creator/>
  <cp:lastModifiedBy>nihal</cp:lastModifiedBy>
  <cp:revision>68</cp:revision>
  <dcterms:created xsi:type="dcterms:W3CDTF">2022-07-09T23:51:16Z</dcterms:created>
  <dcterms:modified xsi:type="dcterms:W3CDTF">2022-07-09T23:58:05Z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D3CC13A2A3D34A1AA05AA637B2EDEDFF</vt:lpwstr>
  </property>
  <property fmtid="{D5CDD505-2E9C-101B-9397-08002B2CF9AE}" pid="3" name="KSOProductBuildVer">
    <vt:lpwstr>1033-11.2.0.11191</vt:lpwstr>
  </property>
</Properties>
</file>